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1"/>
  </p:notesMasterIdLst>
  <p:sldIdLst>
    <p:sldId id="256" r:id="rId4"/>
    <p:sldId id="261" r:id="rId5"/>
    <p:sldId id="300" r:id="rId6"/>
    <p:sldId id="301" r:id="rId7"/>
    <p:sldId id="321" r:id="rId8"/>
    <p:sldId id="308" r:id="rId9"/>
    <p:sldId id="311" r:id="rId10"/>
    <p:sldId id="309" r:id="rId11"/>
    <p:sldId id="310" r:id="rId12"/>
    <p:sldId id="312" r:id="rId13"/>
    <p:sldId id="326" r:id="rId14"/>
    <p:sldId id="316" r:id="rId15"/>
    <p:sldId id="332" r:id="rId16"/>
    <p:sldId id="313" r:id="rId17"/>
    <p:sldId id="314" r:id="rId18"/>
    <p:sldId id="325" r:id="rId19"/>
    <p:sldId id="315" r:id="rId20"/>
    <p:sldId id="328" r:id="rId21"/>
    <p:sldId id="318" r:id="rId22"/>
    <p:sldId id="320" r:id="rId23"/>
    <p:sldId id="319" r:id="rId24"/>
    <p:sldId id="324" r:id="rId25"/>
    <p:sldId id="331" r:id="rId26"/>
    <p:sldId id="327" r:id="rId27"/>
    <p:sldId id="329" r:id="rId28"/>
    <p:sldId id="262" r:id="rId29"/>
    <p:sldId id="305" r:id="rId30"/>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atan haimovitz" initials="yh" lastIdx="1" clrIdx="0">
    <p:extLst>
      <p:ext uri="{19B8F6BF-5375-455C-9EA6-DF929625EA0E}">
        <p15:presenceInfo xmlns:p15="http://schemas.microsoft.com/office/powerpoint/2012/main" userId="8fd1e6897f79f5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07"/>
    <a:srgbClr val="363636"/>
    <a:srgbClr val="FF9000"/>
    <a:srgbClr val="FFAF18"/>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p:restoredTop sz="95821" autoAdjust="0"/>
  </p:normalViewPr>
  <p:slideViewPr>
    <p:cSldViewPr>
      <p:cViewPr varScale="1">
        <p:scale>
          <a:sx n="147" d="100"/>
          <a:sy n="147" d="100"/>
        </p:scale>
        <p:origin x="216" y="248"/>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85A79F9-2CF1-4956-B010-D40666E81124}" type="datetimeFigureOut">
              <a:rPr lang="he-IL" smtClean="0"/>
              <a:t>ט"ו.אלול.תשע"ח</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5AA2DE0-1846-4770-8A46-FF051D164392}" type="slidenum">
              <a:rPr lang="he-IL" smtClean="0"/>
              <a:t>‹#›</a:t>
            </a:fld>
            <a:endParaRPr lang="he-IL"/>
          </a:p>
        </p:txBody>
      </p:sp>
    </p:spTree>
    <p:extLst>
      <p:ext uri="{BB962C8B-B14F-4D97-AF65-F5344CB8AC3E}">
        <p14:creationId xmlns:p14="http://schemas.microsoft.com/office/powerpoint/2010/main" val="388759749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solidFill>
                  <a:schemeClr val="bg1">
                    <a:lumMod val="85000"/>
                  </a:schemeClr>
                </a:solidFill>
              </a:rPr>
              <a:t>An open-source, public, </a:t>
            </a:r>
            <a:r>
              <a:rPr lang="en-US" dirty="0" err="1">
                <a:solidFill>
                  <a:schemeClr val="bg1">
                    <a:lumMod val="85000"/>
                  </a:schemeClr>
                </a:solidFill>
              </a:rPr>
              <a:t>blockchain</a:t>
            </a:r>
            <a:r>
              <a:rPr lang="en-US" dirty="0">
                <a:solidFill>
                  <a:schemeClr val="bg1">
                    <a:lumMod val="85000"/>
                  </a:schemeClr>
                </a:solidFill>
              </a:rPr>
              <a:t>-based distributed computing </a:t>
            </a:r>
          </a:p>
          <a:p>
            <a:pPr algn="l" rtl="0"/>
            <a:r>
              <a:rPr lang="en-US" dirty="0">
                <a:solidFill>
                  <a:schemeClr val="bg1">
                    <a:lumMod val="85000"/>
                  </a:schemeClr>
                </a:solidFill>
              </a:rPr>
              <a:t>platform and operating system.</a:t>
            </a:r>
          </a:p>
          <a:p>
            <a:pPr algn="l" rtl="0"/>
            <a:endParaRPr lang="en-US" dirty="0">
              <a:solidFill>
                <a:schemeClr val="bg1">
                  <a:lumMod val="85000"/>
                </a:schemeClr>
              </a:solidFill>
            </a:endParaRPr>
          </a:p>
          <a:p>
            <a:pPr algn="l" rtl="0"/>
            <a:r>
              <a:rPr lang="en-US" dirty="0">
                <a:solidFill>
                  <a:schemeClr val="bg1">
                    <a:lumMod val="85000"/>
                  </a:schemeClr>
                </a:solidFill>
              </a:rPr>
              <a:t>Transaction and payments are being done using underlying crypto </a:t>
            </a:r>
          </a:p>
          <a:p>
            <a:pPr algn="l" rtl="0"/>
            <a:r>
              <a:rPr lang="en-US" dirty="0">
                <a:solidFill>
                  <a:schemeClr val="bg1">
                    <a:lumMod val="85000"/>
                  </a:schemeClr>
                </a:solidFill>
              </a:rPr>
              <a:t>currency called “Ether”, ”Gas” units, and different abstraction “Tokens”</a:t>
            </a:r>
          </a:p>
          <a:p>
            <a:pPr algn="l" rtl="0"/>
            <a:r>
              <a:rPr lang="en-US" sz="1200" dirty="0">
                <a:solidFill>
                  <a:schemeClr val="bg1">
                    <a:lumMod val="85000"/>
                  </a:schemeClr>
                </a:solidFill>
              </a:rPr>
              <a:t>“A secure decentralized generalized </a:t>
            </a:r>
          </a:p>
          <a:p>
            <a:pPr algn="l" rtl="0"/>
            <a:r>
              <a:rPr lang="en-US" sz="1200" dirty="0">
                <a:solidFill>
                  <a:schemeClr val="bg1">
                    <a:lumMod val="85000"/>
                  </a:schemeClr>
                </a:solidFill>
              </a:rPr>
              <a:t>transaction ledger” </a:t>
            </a:r>
          </a:p>
          <a:p>
            <a:pPr algn="l" rtl="0"/>
            <a:r>
              <a:rPr lang="en-US" sz="1200" dirty="0">
                <a:solidFill>
                  <a:schemeClr val="bg1">
                    <a:lumMod val="85000"/>
                  </a:schemeClr>
                </a:solidFill>
              </a:rPr>
              <a:t>”Transactional singleton machine with </a:t>
            </a:r>
          </a:p>
          <a:p>
            <a:pPr algn="l" rtl="0"/>
            <a:r>
              <a:rPr lang="en-US" sz="1200" dirty="0">
                <a:solidFill>
                  <a:schemeClr val="bg1">
                    <a:lumMod val="85000"/>
                  </a:schemeClr>
                </a:solidFill>
              </a:rPr>
              <a:t>shared-state”</a:t>
            </a:r>
          </a:p>
          <a:p>
            <a:pPr algn="l" rtl="0"/>
            <a:r>
              <a:rPr lang="en-US" sz="1200" b="1" dirty="0">
                <a:solidFill>
                  <a:schemeClr val="bg1">
                    <a:lumMod val="85000"/>
                  </a:schemeClr>
                </a:solidFill>
              </a:rPr>
              <a:t>Transaction</a:t>
            </a:r>
            <a:r>
              <a:rPr lang="en-US" sz="1200" dirty="0">
                <a:solidFill>
                  <a:schemeClr val="bg1">
                    <a:lumMod val="85000"/>
                  </a:schemeClr>
                </a:solidFill>
              </a:rPr>
              <a:t> Are state-changing </a:t>
            </a:r>
            <a:r>
              <a:rPr lang="en-US" sz="1200" dirty="0" err="1">
                <a:solidFill>
                  <a:schemeClr val="bg1">
                    <a:lumMod val="85000"/>
                  </a:schemeClr>
                </a:solidFill>
              </a:rPr>
              <a:t>msgs</a:t>
            </a:r>
            <a:endParaRPr lang="en-US" sz="1200" dirty="0">
              <a:solidFill>
                <a:schemeClr val="bg1">
                  <a:lumMod val="85000"/>
                </a:schemeClr>
              </a:solidFill>
            </a:endParaRPr>
          </a:p>
          <a:p>
            <a:pPr algn="l" rtl="0"/>
            <a:r>
              <a:rPr lang="en-US" sz="1200" dirty="0">
                <a:solidFill>
                  <a:schemeClr val="bg1">
                    <a:lumMod val="85000"/>
                  </a:schemeClr>
                </a:solidFill>
              </a:rPr>
              <a:t> (function calls, funds transfer, etc.)</a:t>
            </a:r>
          </a:p>
          <a:p>
            <a:pPr algn="l" rtl="0"/>
            <a:r>
              <a:rPr lang="en-US" dirty="0">
                <a:solidFill>
                  <a:schemeClr val="bg1">
                    <a:lumMod val="85000"/>
                  </a:schemeClr>
                </a:solidFill>
              </a:rPr>
              <a:t>Two Account types:</a:t>
            </a:r>
          </a:p>
          <a:p>
            <a:pPr algn="l" rtl="0"/>
            <a:r>
              <a:rPr lang="en-US" b="1" dirty="0">
                <a:solidFill>
                  <a:schemeClr val="bg1">
                    <a:lumMod val="85000"/>
                  </a:schemeClr>
                </a:solidFill>
              </a:rPr>
              <a:t>EOA</a:t>
            </a:r>
            <a:r>
              <a:rPr lang="en-US" dirty="0">
                <a:solidFill>
                  <a:schemeClr val="bg1">
                    <a:lumMod val="85000"/>
                  </a:schemeClr>
                </a:solidFill>
              </a:rPr>
              <a:t> – Externally Owned Accounts</a:t>
            </a:r>
          </a:p>
          <a:p>
            <a:pPr algn="l" rtl="0"/>
            <a:r>
              <a:rPr lang="en-US" sz="1200" dirty="0">
                <a:solidFill>
                  <a:schemeClr val="bg1">
                    <a:lumMod val="85000"/>
                  </a:schemeClr>
                </a:solidFill>
              </a:rPr>
              <a:t>(controlled by humans or external code)</a:t>
            </a:r>
          </a:p>
          <a:p>
            <a:pPr algn="l" rtl="0"/>
            <a:r>
              <a:rPr lang="en-US" b="1" dirty="0">
                <a:solidFill>
                  <a:schemeClr val="bg1">
                    <a:lumMod val="85000"/>
                  </a:schemeClr>
                </a:solidFill>
              </a:rPr>
              <a:t>Smart contracts </a:t>
            </a:r>
          </a:p>
          <a:p>
            <a:pPr algn="l" rtl="0"/>
            <a:r>
              <a:rPr lang="en-US" sz="1200" dirty="0">
                <a:solidFill>
                  <a:schemeClr val="bg1">
                    <a:lumMod val="85000"/>
                  </a:schemeClr>
                </a:solidFill>
              </a:rPr>
              <a:t>(controlled by immutable code)</a:t>
            </a:r>
          </a:p>
          <a:p>
            <a:pPr algn="l" rtl="0"/>
            <a:endParaRPr lang="en-US" dirty="0">
              <a:solidFill>
                <a:schemeClr val="bg1">
                  <a:lumMod val="85000"/>
                </a:schemeClr>
              </a:solidFill>
            </a:endParaRPr>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3</a:t>
            </a:fld>
            <a:endParaRPr lang="he-IL"/>
          </a:p>
        </p:txBody>
      </p:sp>
    </p:spTree>
    <p:extLst>
      <p:ext uri="{BB962C8B-B14F-4D97-AF65-F5344CB8AC3E}">
        <p14:creationId xmlns:p14="http://schemas.microsoft.com/office/powerpoint/2010/main" val="190295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r>
              <a:rPr lang="he-IL" dirty="0"/>
              <a:t>להסביר איך כל פעולה ואחסון עולות כסף, מגבלות גז לבלוק, מה אפשר או אי</a:t>
            </a:r>
            <a:r>
              <a:rPr lang="he-IL" baseline="0" dirty="0"/>
              <a:t> אפשר לעשות ואיך לכתוב חוזה בצורה יעילה (איזה פעולות חייבות להיות בתוך </a:t>
            </a:r>
            <a:r>
              <a:rPr lang="he-IL" baseline="0" dirty="0" err="1"/>
              <a:t>הבלוקציין</a:t>
            </a:r>
            <a:r>
              <a:rPr lang="he-IL" baseline="0" dirty="0"/>
              <a:t> ואיזה בחרנו לשים בחוץ..)</a:t>
            </a:r>
          </a:p>
          <a:p>
            <a:pPr marL="171450" indent="-171450">
              <a:buFont typeface="Arial" panose="020B0604020202020204" pitchFamily="34" charset="0"/>
              <a:buChar char="•"/>
            </a:pPr>
            <a:r>
              <a:rPr lang="he-IL" baseline="0" dirty="0"/>
              <a:t>זמן כרייה, אחסון </a:t>
            </a:r>
            <a:r>
              <a:rPr lang="en-US" baseline="0" dirty="0"/>
              <a:t>node</a:t>
            </a:r>
          </a:p>
          <a:p>
            <a:pPr marL="171450" indent="-171450">
              <a:buFont typeface="Arial" panose="020B0604020202020204" pitchFamily="34" charset="0"/>
              <a:buChar char="•"/>
            </a:pPr>
            <a:r>
              <a:rPr lang="he-IL" baseline="0" dirty="0"/>
              <a:t>בעיקר </a:t>
            </a:r>
            <a:r>
              <a:rPr lang="he-IL" baseline="0" dirty="0" err="1"/>
              <a:t>בתקשרות</a:t>
            </a:r>
            <a:r>
              <a:rPr lang="he-IL" baseline="0" dirty="0"/>
              <a:t> עם </a:t>
            </a:r>
            <a:r>
              <a:rPr lang="he-IL" baseline="0" dirty="0" err="1"/>
              <a:t>אינפורה</a:t>
            </a:r>
            <a:r>
              <a:rPr lang="he-IL" baseline="0" dirty="0"/>
              <a:t> אני מניח</a:t>
            </a:r>
          </a:p>
          <a:p>
            <a:pPr marL="171450" indent="-171450">
              <a:buFont typeface="Arial" panose="020B0604020202020204" pitchFamily="34" charset="0"/>
              <a:buChar char="•"/>
            </a:pPr>
            <a:r>
              <a:rPr lang="he-IL" baseline="0" dirty="0"/>
              <a:t>בעיות שלא הצלחנו לפתור בחוזה, למשל אם המוכר מסרב לחתום אחרי החזרה, חבילה מגיעה אחרי הטיים אאוט..</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24</a:t>
            </a:fld>
            <a:endParaRPr lang="he-IL"/>
          </a:p>
        </p:txBody>
      </p:sp>
    </p:spTree>
    <p:extLst>
      <p:ext uri="{BB962C8B-B14F-4D97-AF65-F5344CB8AC3E}">
        <p14:creationId xmlns:p14="http://schemas.microsoft.com/office/powerpoint/2010/main" val="966986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6</a:t>
            </a:fld>
            <a:endParaRPr lang="he-IL"/>
          </a:p>
        </p:txBody>
      </p:sp>
    </p:spTree>
    <p:extLst>
      <p:ext uri="{BB962C8B-B14F-4D97-AF65-F5344CB8AC3E}">
        <p14:creationId xmlns:p14="http://schemas.microsoft.com/office/powerpoint/2010/main" val="313976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Lost / stolen packages – package</a:t>
            </a:r>
            <a:r>
              <a:rPr lang="en-US" baseline="0" dirty="0"/>
              <a:t> could get lost or stolen anywhere along its route, we wish to avoid losses and when it does happen agree on party who’s responsible for it.</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Fraud- </a:t>
            </a:r>
            <a:r>
              <a:rPr lang="en-US" dirty="0"/>
              <a:t>Online shopping scams involve scammers pretending to be legitimate online sellers, either with a fake website or a fake ad on a genuine retailer site. We wish to protect buyers</a:t>
            </a:r>
            <a:r>
              <a:rPr lang="en-US" baseline="0" dirty="0"/>
              <a:t> from such scams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Unhappy client – package is returned to seller for some reason, double shipping.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Multiple carriers may have different systems for tracking, we want to provide all parties with an easy and transparent way to view most updated package status</a:t>
            </a:r>
            <a:endParaRPr lang="en-US" dirty="0"/>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7</a:t>
            </a:fld>
            <a:endParaRPr lang="he-IL"/>
          </a:p>
        </p:txBody>
      </p:sp>
    </p:spTree>
    <p:extLst>
      <p:ext uri="{BB962C8B-B14F-4D97-AF65-F5344CB8AC3E}">
        <p14:creationId xmlns:p14="http://schemas.microsoft.com/office/powerpoint/2010/main" val="10715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sz="1200" dirty="0">
                <a:solidFill>
                  <a:schemeClr val="bg1"/>
                </a:solidFill>
              </a:rPr>
              <a:t>Trustlessness – terms of deal are agreed prior to shipping, all parties are protected from all risks mentioned.</a:t>
            </a:r>
          </a:p>
          <a:p>
            <a:pPr algn="l"/>
            <a:r>
              <a:rPr lang="en-US" sz="1200" dirty="0">
                <a:solidFill>
                  <a:schemeClr val="bg1"/>
                </a:solidFill>
              </a:rPr>
              <a:t>Transparency</a:t>
            </a:r>
            <a:r>
              <a:rPr lang="en-US" sz="1200" baseline="0" dirty="0">
                <a:solidFill>
                  <a:schemeClr val="bg1"/>
                </a:solidFill>
              </a:rPr>
              <a:t> -  all parties have access to most updated package status at each time. In case of loss, we know who to blame</a:t>
            </a:r>
          </a:p>
          <a:p>
            <a:pPr algn="l"/>
            <a:r>
              <a:rPr lang="en-US" sz="1200" baseline="0" dirty="0">
                <a:solidFill>
                  <a:schemeClr val="bg1"/>
                </a:solidFill>
              </a:rPr>
              <a:t>Security- data is immune to attack of unauthorized </a:t>
            </a:r>
            <a:r>
              <a:rPr lang="he-IL" sz="1200" baseline="0" dirty="0">
                <a:solidFill>
                  <a:schemeClr val="bg1"/>
                </a:solidFill>
              </a:rPr>
              <a:t> </a:t>
            </a:r>
            <a:r>
              <a:rPr lang="en-US" sz="1200" baseline="0" dirty="0">
                <a:solidFill>
                  <a:schemeClr val="bg1"/>
                </a:solidFill>
              </a:rPr>
              <a:t> </a:t>
            </a:r>
            <a:endParaRPr lang="he-IL" sz="1200" baseline="0" dirty="0">
              <a:solidFill>
                <a:schemeClr val="bg1"/>
              </a:solidFill>
            </a:endParaRPr>
          </a:p>
          <a:p>
            <a:pPr algn="l"/>
            <a:r>
              <a:rPr lang="en-US" sz="1200" baseline="0" dirty="0">
                <a:solidFill>
                  <a:schemeClr val="bg1"/>
                </a:solidFill>
              </a:rPr>
              <a:t>Easy interface- all parties use the app the same way, no need to worry when package changes hands</a:t>
            </a:r>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8</a:t>
            </a:fld>
            <a:endParaRPr lang="he-IL"/>
          </a:p>
        </p:txBody>
      </p:sp>
    </p:spTree>
    <p:extLst>
      <p:ext uri="{BB962C8B-B14F-4D97-AF65-F5344CB8AC3E}">
        <p14:creationId xmlns:p14="http://schemas.microsoft.com/office/powerpoint/2010/main" val="2917401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Resiliency: Having the business-logic written on a smart contract means that a DApp backend will be fully distributed and managed on the Blockchain. Unlike deploying an application on a centralized server, a DApp will have no downtime and will continue to persist as long as the Blockchain is still operating.</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Transparency: The open source nature of a DApp allows anyone to fork the code and have the same application running on the Blockchain. On the same note, any interaction with the Blockchain will be stored forever and anyone with a copy of the Blockchain can gain access to it. </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 Censorship Resistance: As long as a user has access to an </a:t>
            </a:r>
            <a:r>
              <a:rPr lang="en-US" sz="1200" b="0" i="0" kern="1200" dirty="0" err="1">
                <a:solidFill>
                  <a:schemeClr val="tx1"/>
                </a:solidFill>
                <a:effectLst/>
                <a:latin typeface="+mn-lt"/>
                <a:ea typeface="+mn-ea"/>
                <a:cs typeface="+mn-cs"/>
              </a:rPr>
              <a:t>Ethereum</a:t>
            </a:r>
            <a:r>
              <a:rPr lang="en-US" sz="1200" b="0" i="0" kern="1200" dirty="0">
                <a:solidFill>
                  <a:schemeClr val="tx1"/>
                </a:solidFill>
                <a:effectLst/>
                <a:latin typeface="+mn-lt"/>
                <a:ea typeface="+mn-ea"/>
                <a:cs typeface="+mn-cs"/>
              </a:rPr>
              <a:t> node, the user will always be able to interact with a DApp without interference from a centralized control. No service provider, or even the owner of the smart contract, could alter the code once it is deployed on the network.</a:t>
            </a:r>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9</a:t>
            </a:fld>
            <a:endParaRPr lang="he-IL"/>
          </a:p>
        </p:txBody>
      </p:sp>
    </p:spTree>
    <p:extLst>
      <p:ext uri="{BB962C8B-B14F-4D97-AF65-F5344CB8AC3E}">
        <p14:creationId xmlns:p14="http://schemas.microsoft.com/office/powerpoint/2010/main" val="105908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just" rtl="0"/>
            <a:r>
              <a:rPr lang="en-US" dirty="0"/>
              <a:t>Trustlessness</a:t>
            </a:r>
            <a:r>
              <a:rPr lang="en-US" baseline="0" dirty="0"/>
              <a:t> – each party pays to contract agreed amount of ether. Terms are “agreed” by immutable code of the contract: in case of fraud – money will be returned to buyer, lost package – buyer get money back and seller gets shipping company deposit</a:t>
            </a:r>
          </a:p>
          <a:p>
            <a:pPr algn="just" rtl="0"/>
            <a:r>
              <a:rPr lang="en-US" baseline="0" dirty="0"/>
              <a:t>Unhappy client </a:t>
            </a:r>
            <a:r>
              <a:rPr lang="en-US" sz="1200" b="0" i="0" u="none" strike="noStrike" kern="1200" dirty="0">
                <a:solidFill>
                  <a:schemeClr val="tx1"/>
                </a:solidFill>
                <a:effectLst/>
                <a:latin typeface="+mn-lt"/>
                <a:ea typeface="+mn-ea"/>
                <a:cs typeface="+mn-cs"/>
              </a:rPr>
              <a:t>-Package is returned to seller and client pays for delivery. If seller won’t sign it back - </a:t>
            </a:r>
            <a:r>
              <a:rPr lang="en-US" sz="1200" b="0" i="0" u="none" strike="noStrike" kern="1200" dirty="0" err="1">
                <a:solidFill>
                  <a:schemeClr val="tx1"/>
                </a:solidFill>
                <a:effectLst/>
                <a:latin typeface="+mn-lt"/>
                <a:ea typeface="+mn-ea"/>
                <a:cs typeface="+mn-cs"/>
              </a:rPr>
              <a:t>pkg</a:t>
            </a:r>
            <a:r>
              <a:rPr lang="en-US" sz="1200" b="0" i="0" u="none" strike="noStrike" kern="1200" dirty="0">
                <a:solidFill>
                  <a:schemeClr val="tx1"/>
                </a:solidFill>
                <a:effectLst/>
                <a:latin typeface="+mn-lt"/>
                <a:ea typeface="+mn-ea"/>
                <a:cs typeface="+mn-cs"/>
              </a:rPr>
              <a:t> goes to under dispute state, waiting for the dispute resolver to resolve the case. </a:t>
            </a:r>
          </a:p>
          <a:p>
            <a:pPr algn="just" rtl="0"/>
            <a:r>
              <a:rPr lang="en-US" sz="1200" b="0" i="0" u="none" strike="noStrike" kern="1200" baseline="0" dirty="0">
                <a:solidFill>
                  <a:schemeClr val="tx1"/>
                </a:solidFill>
                <a:effectLst/>
                <a:latin typeface="+mn-lt"/>
                <a:ea typeface="+mn-ea"/>
                <a:cs typeface="+mn-cs"/>
              </a:rPr>
              <a:t>Transparency -  by the nature of </a:t>
            </a:r>
            <a:r>
              <a:rPr lang="en-US" sz="1200" b="0" i="0" u="none" strike="noStrike" kern="1200" baseline="0" dirty="0" err="1">
                <a:solidFill>
                  <a:schemeClr val="tx1"/>
                </a:solidFill>
                <a:effectLst/>
                <a:latin typeface="+mn-lt"/>
                <a:ea typeface="+mn-ea"/>
                <a:cs typeface="+mn-cs"/>
              </a:rPr>
              <a:t>ethereum</a:t>
            </a:r>
            <a:endParaRPr lang="en-US" sz="1200" b="0" i="0" u="none" strike="noStrike" kern="1200" baseline="0" dirty="0">
              <a:solidFill>
                <a:schemeClr val="tx1"/>
              </a:solidFill>
              <a:effectLst/>
              <a:latin typeface="+mn-lt"/>
              <a:ea typeface="+mn-ea"/>
              <a:cs typeface="+mn-cs"/>
            </a:endParaRPr>
          </a:p>
          <a:p>
            <a:pPr algn="just" rtl="0"/>
            <a:r>
              <a:rPr lang="en-US" sz="1200" b="0" i="0" u="none" strike="noStrike" kern="1200" baseline="0" dirty="0">
                <a:solidFill>
                  <a:schemeClr val="tx1"/>
                </a:solidFill>
                <a:effectLst/>
                <a:latin typeface="+mn-lt"/>
                <a:ea typeface="+mn-ea"/>
                <a:cs typeface="+mn-cs"/>
              </a:rPr>
              <a:t>Security – built in the contract, only seller, client and shipper can sign a package</a:t>
            </a:r>
          </a:p>
          <a:p>
            <a:pPr algn="just" rtl="0"/>
            <a:r>
              <a:rPr lang="en-US" sz="1200" b="0" i="0" u="none" strike="noStrike" kern="1200" baseline="0" dirty="0">
                <a:solidFill>
                  <a:schemeClr val="tx1"/>
                </a:solidFill>
                <a:effectLst/>
                <a:latin typeface="+mn-lt"/>
                <a:ea typeface="+mn-ea"/>
                <a:cs typeface="+mn-cs"/>
              </a:rPr>
              <a:t>Easy interface – android app and </a:t>
            </a:r>
            <a:r>
              <a:rPr lang="en-US" sz="1200" b="0" i="0" u="none" strike="noStrike" kern="1200" baseline="0" dirty="0" err="1">
                <a:solidFill>
                  <a:schemeClr val="tx1"/>
                </a:solidFill>
                <a:effectLst/>
                <a:latin typeface="+mn-lt"/>
                <a:ea typeface="+mn-ea"/>
                <a:cs typeface="+mn-cs"/>
              </a:rPr>
              <a:t>Qrcode</a:t>
            </a:r>
            <a:r>
              <a:rPr lang="en-US" sz="1200" b="0" i="0" u="none" strike="noStrike" kern="1200" baseline="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user doesn’t have to understand </a:t>
            </a:r>
            <a:r>
              <a:rPr lang="en-US" sz="1200" b="0" i="0" u="none" strike="noStrike" kern="1200" baseline="0" dirty="0" err="1">
                <a:solidFill>
                  <a:schemeClr val="tx1"/>
                </a:solidFill>
                <a:effectLst/>
                <a:latin typeface="+mn-lt"/>
                <a:ea typeface="+mn-ea"/>
                <a:cs typeface="+mn-cs"/>
              </a:rPr>
              <a:t>blockchain</a:t>
            </a:r>
            <a:endParaRPr lang="en-US" baseline="0" dirty="0"/>
          </a:p>
          <a:p>
            <a:pPr algn="just" rtl="0"/>
            <a:r>
              <a:rPr lang="en-US" baseline="0" dirty="0"/>
              <a:t> </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10</a:t>
            </a:fld>
            <a:endParaRPr lang="he-IL"/>
          </a:p>
        </p:txBody>
      </p:sp>
    </p:spTree>
    <p:extLst>
      <p:ext uri="{BB962C8B-B14F-4D97-AF65-F5344CB8AC3E}">
        <p14:creationId xmlns:p14="http://schemas.microsoft.com/office/powerpoint/2010/main" val="329616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להסביר</a:t>
            </a:r>
            <a:r>
              <a:rPr lang="he-IL" baseline="0" dirty="0"/>
              <a:t> איזה פעולות א-סינכרוניות, איזה משנות מצב של </a:t>
            </a:r>
            <a:r>
              <a:rPr lang="he-IL" baseline="0"/>
              <a:t>הבלוקציין..</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18</a:t>
            </a:fld>
            <a:endParaRPr lang="he-IL"/>
          </a:p>
        </p:txBody>
      </p:sp>
    </p:spTree>
    <p:extLst>
      <p:ext uri="{BB962C8B-B14F-4D97-AF65-F5344CB8AC3E}">
        <p14:creationId xmlns:p14="http://schemas.microsoft.com/office/powerpoint/2010/main" val="216303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400" baseline="0" dirty="0"/>
              <a:t>-</a:t>
            </a:r>
            <a:r>
              <a:rPr lang="he-IL" sz="1400" baseline="0" dirty="0" err="1"/>
              <a:t>סמארטפון</a:t>
            </a:r>
            <a:r>
              <a:rPr lang="he-IL" sz="1400" baseline="0" dirty="0"/>
              <a:t> לא יכול להריץ נוד</a:t>
            </a:r>
            <a:endParaRPr lang="en-US" sz="1400" baseline="0" dirty="0"/>
          </a:p>
          <a:p>
            <a:r>
              <a:rPr lang="he-IL" sz="1400" baseline="0" dirty="0"/>
              <a:t>- </a:t>
            </a:r>
            <a:r>
              <a:rPr lang="he-IL" sz="1400" baseline="0" dirty="0" err="1"/>
              <a:t>אינפורה</a:t>
            </a:r>
            <a:endParaRPr lang="he-IL" sz="1400" baseline="0" dirty="0"/>
          </a:p>
          <a:p>
            <a:pPr marL="285750" indent="-285750">
              <a:buFontTx/>
              <a:buChar char="-"/>
            </a:pPr>
            <a:r>
              <a:rPr lang="he-IL" sz="1400" baseline="0" dirty="0"/>
              <a:t>איך נוצרים החוזים בג'אווה (</a:t>
            </a:r>
            <a:r>
              <a:rPr lang="en-US" sz="1400" baseline="0" dirty="0"/>
              <a:t>adaptor</a:t>
            </a:r>
            <a:r>
              <a:rPr lang="he-IL" sz="1400" baseline="0" dirty="0"/>
              <a:t>)</a:t>
            </a:r>
          </a:p>
          <a:p>
            <a:pPr marL="285750" indent="-285750">
              <a:buFontTx/>
              <a:buChar char="-"/>
            </a:pPr>
            <a:r>
              <a:rPr lang="he-IL" sz="1400" baseline="0" dirty="0" err="1"/>
              <a:t>דיפלויימנט</a:t>
            </a:r>
            <a:r>
              <a:rPr lang="he-IL" sz="1400" baseline="0" dirty="0"/>
              <a:t> ראשוני של </a:t>
            </a:r>
            <a:r>
              <a:rPr lang="en-US" sz="1400" baseline="0" dirty="0" err="1"/>
              <a:t>packagemanager</a:t>
            </a:r>
            <a:endParaRPr lang="he-IL" sz="1400"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19</a:t>
            </a:fld>
            <a:endParaRPr lang="he-IL"/>
          </a:p>
        </p:txBody>
      </p:sp>
    </p:spTree>
    <p:extLst>
      <p:ext uri="{BB962C8B-B14F-4D97-AF65-F5344CB8AC3E}">
        <p14:creationId xmlns:p14="http://schemas.microsoft.com/office/powerpoint/2010/main" val="527535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20</a:t>
            </a:fld>
            <a:endParaRPr lang="he-IL"/>
          </a:p>
        </p:txBody>
      </p:sp>
    </p:spTree>
    <p:extLst>
      <p:ext uri="{BB962C8B-B14F-4D97-AF65-F5344CB8AC3E}">
        <p14:creationId xmlns:p14="http://schemas.microsoft.com/office/powerpoint/2010/main" val="4178257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69421" y="286544"/>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072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69421" y="2662808"/>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47811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195736" y="3291830"/>
            <a:ext cx="237626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3781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descr="E:\002-KIMS BUSINESS\007-02-Fullslidesppt-Contents\20161219\05-com\Key-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385610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56"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95788" y="2787774"/>
            <a:ext cx="4896544" cy="1152129"/>
          </a:xfrm>
        </p:spPr>
        <p:txBody>
          <a:bodyPr/>
          <a:lstStyle/>
          <a:p>
            <a:r>
              <a:rPr lang="en-US" altLang="ko-KR" sz="2800" dirty="0">
                <a:ea typeface="맑은 고딕" pitchFamily="50" charset="-127"/>
              </a:rPr>
              <a:t>Distributed &amp; Insured delivery smart contract</a:t>
            </a:r>
            <a:endParaRPr lang="en-US" altLang="ko-KR" sz="2800" dirty="0"/>
          </a:p>
        </p:txBody>
      </p:sp>
      <p:sp>
        <p:nvSpPr>
          <p:cNvPr id="4" name="Text Placeholder 3"/>
          <p:cNvSpPr>
            <a:spLocks noGrp="1"/>
          </p:cNvSpPr>
          <p:nvPr>
            <p:ph type="body" sz="quarter" idx="11"/>
          </p:nvPr>
        </p:nvSpPr>
        <p:spPr/>
        <p:txBody>
          <a:bodyPr/>
          <a:lstStyle/>
          <a:p>
            <a:pPr marL="0" indent="0" algn="l" defTabSz="914400" rtl="0" eaLnBrk="1" latinLnBrk="1" hangingPunct="1">
              <a:lnSpc>
                <a:spcPct val="100000"/>
              </a:lnSpc>
              <a:spcBef>
                <a:spcPts val="0"/>
              </a:spcBef>
              <a:buFont typeface="Arial" pitchFamily="34" charset="0"/>
              <a:buNone/>
              <a:defRPr/>
            </a:pPr>
            <a:r>
              <a:rPr lang="en-US" altLang="ko-KR" b="1" dirty="0"/>
              <a:t>Students: </a:t>
            </a:r>
            <a:r>
              <a:rPr lang="en-US" altLang="ko-KR" b="1" dirty="0" err="1"/>
              <a:t>Yonathan</a:t>
            </a:r>
            <a:r>
              <a:rPr lang="en-US" altLang="ko-KR" b="1" dirty="0"/>
              <a:t> </a:t>
            </a:r>
            <a:r>
              <a:rPr lang="en-US" altLang="ko-KR" b="1" dirty="0" err="1"/>
              <a:t>Haimovich</a:t>
            </a:r>
            <a:r>
              <a:rPr lang="en-US" altLang="ko-KR" b="1" dirty="0"/>
              <a:t> and Yuval Kurtser</a:t>
            </a:r>
          </a:p>
          <a:p>
            <a:pPr marL="0" indent="0" algn="l" defTabSz="914400" rtl="0" eaLnBrk="1" latinLnBrk="1" hangingPunct="1">
              <a:lnSpc>
                <a:spcPct val="100000"/>
              </a:lnSpc>
              <a:spcBef>
                <a:spcPts val="0"/>
              </a:spcBef>
              <a:buFont typeface="Arial" pitchFamily="34" charset="0"/>
              <a:buNone/>
              <a:defRPr/>
            </a:pPr>
            <a:r>
              <a:rPr lang="en-US" altLang="ko-KR" b="1" dirty="0"/>
              <a:t>Supervisor: Alex </a:t>
            </a:r>
            <a:r>
              <a:rPr lang="en-US" altLang="ko-KR" b="1" dirty="0" err="1"/>
              <a:t>Manuskin</a:t>
            </a:r>
            <a:endParaRPr lang="en-US" altLang="ko-KR" b="1" dirty="0"/>
          </a:p>
        </p:txBody>
      </p:sp>
      <p:pic>
        <p:nvPicPr>
          <p:cNvPr id="7" name="Picture 6">
            <a:extLst>
              <a:ext uri="{FF2B5EF4-FFF2-40B4-BE49-F238E27FC236}">
                <a16:creationId xmlns:a16="http://schemas.microsoft.com/office/drawing/2014/main" id="{83BE9E03-A95E-9B4A-B817-DD66E2F9AA5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6504626" y="-452586"/>
            <a:ext cx="2526928" cy="1991219"/>
          </a:xfrm>
          <a:prstGeom prst="rect">
            <a:avLst/>
          </a:prstGeom>
          <a:ln>
            <a:noFill/>
          </a:ln>
          <a:effectLst>
            <a:outerShdw blurRad="152400" dist="38100" dir="4440000" sx="106000" sy="106000" algn="ctr" rotWithShape="0">
              <a:srgbClr val="FFC000">
                <a:alpha val="46000"/>
              </a:srgbClr>
            </a:outerShdw>
          </a:effectLst>
        </p:spPr>
      </p:pic>
      <p:pic>
        <p:nvPicPr>
          <p:cNvPr id="9" name="Picture 8">
            <a:extLst>
              <a:ext uri="{FF2B5EF4-FFF2-40B4-BE49-F238E27FC236}">
                <a16:creationId xmlns:a16="http://schemas.microsoft.com/office/drawing/2014/main" id="{6868F7F4-40B7-5748-9195-5387BAD10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027" y="267494"/>
            <a:ext cx="2497063" cy="776289"/>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4" name="TextBox 3"/>
          <p:cNvSpPr txBox="1"/>
          <p:nvPr/>
        </p:nvSpPr>
        <p:spPr>
          <a:xfrm>
            <a:off x="2123728" y="1275606"/>
            <a:ext cx="6408712" cy="3139321"/>
          </a:xfrm>
          <a:prstGeom prst="rect">
            <a:avLst/>
          </a:prstGeom>
          <a:noFill/>
        </p:spPr>
        <p:txBody>
          <a:bodyPr wrap="square" rtlCol="1">
            <a:spAutoFit/>
          </a:bodyPr>
          <a:lstStyle/>
          <a:p>
            <a:r>
              <a:rPr lang="en-US" dirty="0">
                <a:solidFill>
                  <a:schemeClr val="bg1"/>
                </a:solidFill>
              </a:rPr>
              <a:t>A </a:t>
            </a:r>
            <a:r>
              <a:rPr lang="en-US" dirty="0" err="1">
                <a:solidFill>
                  <a:schemeClr val="bg1"/>
                </a:solidFill>
              </a:rPr>
              <a:t>Dapp</a:t>
            </a:r>
            <a:r>
              <a:rPr lang="en-US" dirty="0">
                <a:solidFill>
                  <a:schemeClr val="bg1"/>
                </a:solidFill>
              </a:rPr>
              <a:t> as described can meet all the requirements specified</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Trustlessness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Transparency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Security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User friendly Interface</a:t>
            </a:r>
          </a:p>
          <a:p>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409285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01C002E-E947-BF48-AE80-E3A276620023}"/>
              </a:ext>
            </a:extLst>
          </p:cNvPr>
          <p:cNvSpPr txBox="1">
            <a:spLocks/>
          </p:cNvSpPr>
          <p:nvPr/>
        </p:nvSpPr>
        <p:spPr>
          <a:xfrm>
            <a:off x="3275856" y="51470"/>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Design</a:t>
            </a:r>
            <a:endParaRPr lang="ko-KR" altLang="en-US"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
        <p:nvSpPr>
          <p:cNvPr id="4" name="Text Placeholder 1">
            <a:extLst>
              <a:ext uri="{FF2B5EF4-FFF2-40B4-BE49-F238E27FC236}">
                <a16:creationId xmlns:a16="http://schemas.microsoft.com/office/drawing/2014/main" id="{B37B28A6-E2E9-6849-BD6B-00EF8BE2F331}"/>
              </a:ext>
            </a:extLst>
          </p:cNvPr>
          <p:cNvSpPr txBox="1">
            <a:spLocks/>
          </p:cNvSpPr>
          <p:nvPr/>
        </p:nvSpPr>
        <p:spPr>
          <a:xfrm>
            <a:off x="2483768" y="216024"/>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Backend Design</a:t>
            </a:r>
            <a:endParaRPr lang="ko-KR" altLang="en-US" dirty="0"/>
          </a:p>
        </p:txBody>
      </p:sp>
      <p:sp>
        <p:nvSpPr>
          <p:cNvPr id="5" name="Text Placeholder 1">
            <a:extLst>
              <a:ext uri="{FF2B5EF4-FFF2-40B4-BE49-F238E27FC236}">
                <a16:creationId xmlns:a16="http://schemas.microsoft.com/office/drawing/2014/main" id="{104B1CD6-D034-D644-B9C6-B811DBA9928D}"/>
              </a:ext>
            </a:extLst>
          </p:cNvPr>
          <p:cNvSpPr txBox="1">
            <a:spLocks/>
          </p:cNvSpPr>
          <p:nvPr/>
        </p:nvSpPr>
        <p:spPr>
          <a:xfrm>
            <a:off x="2483768" y="123478"/>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2400" dirty="0"/>
              <a:t>Backend Design</a:t>
            </a:r>
          </a:p>
          <a:p>
            <a:pPr algn="ctr"/>
            <a:r>
              <a:rPr lang="en-US" altLang="ko-KR" sz="3200" dirty="0"/>
              <a:t>Contract diagram</a:t>
            </a:r>
            <a:endParaRPr lang="ko-KR" altLang="en-US" sz="3200" dirty="0"/>
          </a:p>
        </p:txBody>
      </p:sp>
      <p:sp>
        <p:nvSpPr>
          <p:cNvPr id="7" name="Rectangle 6">
            <a:extLst>
              <a:ext uri="{FF2B5EF4-FFF2-40B4-BE49-F238E27FC236}">
                <a16:creationId xmlns:a16="http://schemas.microsoft.com/office/drawing/2014/main" id="{9038D6ED-992E-F34D-9351-E06B35B6C24A}"/>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627271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Contract: Package</a:t>
            </a:r>
            <a:endParaRPr lang="he-IL" dirty="0"/>
          </a:p>
        </p:txBody>
      </p:sp>
      <p:sp>
        <p:nvSpPr>
          <p:cNvPr id="3" name="TextBox 2"/>
          <p:cNvSpPr txBox="1"/>
          <p:nvPr/>
        </p:nvSpPr>
        <p:spPr>
          <a:xfrm>
            <a:off x="1979712" y="1203598"/>
            <a:ext cx="6408712" cy="2862322"/>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rPr>
              <a:t>Contains all necessary information of package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Public addresses of stake holders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Can be deployed by either party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Trajectory updated by signing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resolve payments </a:t>
            </a:r>
          </a:p>
          <a:p>
            <a:pPr marL="285750" indent="-285750">
              <a:buFont typeface="Arial" panose="020B0604020202020204" pitchFamily="34" charset="0"/>
              <a:buChar char="•"/>
            </a:pPr>
            <a:endParaRPr lang="he-IL" dirty="0">
              <a:solidFill>
                <a:schemeClr val="bg1"/>
              </a:solidFill>
            </a:endParaRPr>
          </a:p>
        </p:txBody>
      </p:sp>
      <p:sp>
        <p:nvSpPr>
          <p:cNvPr id="4" name="Rectangle 3">
            <a:extLst>
              <a:ext uri="{FF2B5EF4-FFF2-40B4-BE49-F238E27FC236}">
                <a16:creationId xmlns:a16="http://schemas.microsoft.com/office/drawing/2014/main" id="{74E5FC3D-79BE-984F-8479-389E62E86798}"/>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957201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Contract terms</a:t>
            </a:r>
            <a:endParaRPr lang="he-IL" dirty="0"/>
          </a:p>
        </p:txBody>
      </p:sp>
      <p:pic>
        <p:nvPicPr>
          <p:cNvPr id="3" name="תמונה 2"/>
          <p:cNvPicPr>
            <a:picLocks noChangeAspect="1"/>
          </p:cNvPicPr>
          <p:nvPr/>
        </p:nvPicPr>
        <p:blipFill>
          <a:blip r:embed="rId2"/>
          <a:stretch>
            <a:fillRect/>
          </a:stretch>
        </p:blipFill>
        <p:spPr>
          <a:xfrm>
            <a:off x="323528" y="1563638"/>
            <a:ext cx="8441126" cy="2448272"/>
          </a:xfrm>
          <a:prstGeom prst="rect">
            <a:avLst/>
          </a:prstGeom>
        </p:spPr>
      </p:pic>
      <p:sp>
        <p:nvSpPr>
          <p:cNvPr id="4" name="TextBox 3"/>
          <p:cNvSpPr txBox="1"/>
          <p:nvPr/>
        </p:nvSpPr>
        <p:spPr>
          <a:xfrm>
            <a:off x="3275856" y="4227934"/>
            <a:ext cx="4032448" cy="646331"/>
          </a:xfrm>
          <a:prstGeom prst="rect">
            <a:avLst/>
          </a:prstGeom>
          <a:noFill/>
        </p:spPr>
        <p:txBody>
          <a:bodyPr wrap="square" rtlCol="1">
            <a:spAutoFit/>
          </a:bodyPr>
          <a:lstStyle/>
          <a:p>
            <a:r>
              <a:rPr lang="en-US" dirty="0">
                <a:solidFill>
                  <a:schemeClr val="bg1"/>
                </a:solidFill>
              </a:rPr>
              <a:t>M = merchandise value</a:t>
            </a:r>
          </a:p>
          <a:p>
            <a:r>
              <a:rPr lang="en-US" dirty="0">
                <a:solidFill>
                  <a:schemeClr val="bg1"/>
                </a:solidFill>
              </a:rPr>
              <a:t>S = shipping fee</a:t>
            </a:r>
            <a:endParaRPr lang="he-IL" dirty="0">
              <a:solidFill>
                <a:schemeClr val="bg1"/>
              </a:solidFill>
            </a:endParaRPr>
          </a:p>
        </p:txBody>
      </p:sp>
    </p:spTree>
    <p:extLst>
      <p:ext uri="{BB962C8B-B14F-4D97-AF65-F5344CB8AC3E}">
        <p14:creationId xmlns:p14="http://schemas.microsoft.com/office/powerpoint/2010/main" val="3516094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01C002E-E947-BF48-AE80-E3A276620023}"/>
              </a:ext>
            </a:extLst>
          </p:cNvPr>
          <p:cNvSpPr txBox="1">
            <a:spLocks/>
          </p:cNvSpPr>
          <p:nvPr/>
        </p:nvSpPr>
        <p:spPr>
          <a:xfrm>
            <a:off x="2483768" y="123478"/>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3200" dirty="0"/>
              <a:t>Contract diagram</a:t>
            </a:r>
            <a:endParaRPr lang="ko-KR" altLang="en-US" sz="3200"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
        <p:nvSpPr>
          <p:cNvPr id="3" name="Rectangle 2">
            <a:extLst>
              <a:ext uri="{FF2B5EF4-FFF2-40B4-BE49-F238E27FC236}">
                <a16:creationId xmlns:a16="http://schemas.microsoft.com/office/drawing/2014/main" id="{32888475-00A6-4F47-B206-C7EE6C3A4751}"/>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20097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 Contract: Package Manager</a:t>
            </a:r>
            <a:endParaRPr lang="he-IL" dirty="0"/>
          </a:p>
        </p:txBody>
      </p:sp>
      <p:sp>
        <p:nvSpPr>
          <p:cNvPr id="3" name="TextBox 2"/>
          <p:cNvSpPr txBox="1"/>
          <p:nvPr/>
        </p:nvSpPr>
        <p:spPr>
          <a:xfrm>
            <a:off x="1983999" y="1419622"/>
            <a:ext cx="6768752" cy="2862322"/>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rPr>
              <a:t>main responsibility is to create a new package contract, when has all required information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Also creates delivery company contracts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Deployed once by us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Collects profit </a:t>
            </a:r>
          </a:p>
          <a:p>
            <a:pPr marL="285750" indent="-285750">
              <a:buFont typeface="Arial" panose="020B0604020202020204" pitchFamily="34" charset="0"/>
              <a:buChar char="•"/>
            </a:pPr>
            <a:endParaRPr lang="en-US" dirty="0">
              <a:solidFill>
                <a:schemeClr val="bg1"/>
              </a:solidFill>
            </a:endParaRPr>
          </a:p>
          <a:p>
            <a:endParaRPr lang="he-IL" dirty="0">
              <a:solidFill>
                <a:schemeClr val="bg1"/>
              </a:solidFill>
            </a:endParaRPr>
          </a:p>
        </p:txBody>
      </p:sp>
      <p:sp>
        <p:nvSpPr>
          <p:cNvPr id="4" name="Rectangle 3">
            <a:extLst>
              <a:ext uri="{FF2B5EF4-FFF2-40B4-BE49-F238E27FC236}">
                <a16:creationId xmlns:a16="http://schemas.microsoft.com/office/drawing/2014/main" id="{94683BB6-78F0-844D-9A64-9F802691E5C4}"/>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392562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01C002E-E947-BF48-AE80-E3A276620023}"/>
              </a:ext>
            </a:extLst>
          </p:cNvPr>
          <p:cNvSpPr txBox="1">
            <a:spLocks/>
          </p:cNvSpPr>
          <p:nvPr/>
        </p:nvSpPr>
        <p:spPr>
          <a:xfrm>
            <a:off x="3275856" y="51470"/>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Design</a:t>
            </a:r>
            <a:endParaRPr lang="ko-KR" altLang="en-US"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
        <p:nvSpPr>
          <p:cNvPr id="4" name="Text Placeholder 1">
            <a:extLst>
              <a:ext uri="{FF2B5EF4-FFF2-40B4-BE49-F238E27FC236}">
                <a16:creationId xmlns:a16="http://schemas.microsoft.com/office/drawing/2014/main" id="{01392C8E-2108-B14F-BBD7-E9F361A8FEAE}"/>
              </a:ext>
            </a:extLst>
          </p:cNvPr>
          <p:cNvSpPr txBox="1">
            <a:spLocks/>
          </p:cNvSpPr>
          <p:nvPr/>
        </p:nvSpPr>
        <p:spPr>
          <a:xfrm>
            <a:off x="2483768" y="216024"/>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Backend Design</a:t>
            </a:r>
            <a:endParaRPr lang="ko-KR" altLang="en-US" dirty="0"/>
          </a:p>
        </p:txBody>
      </p:sp>
      <p:sp>
        <p:nvSpPr>
          <p:cNvPr id="5" name="Text Placeholder 1">
            <a:extLst>
              <a:ext uri="{FF2B5EF4-FFF2-40B4-BE49-F238E27FC236}">
                <a16:creationId xmlns:a16="http://schemas.microsoft.com/office/drawing/2014/main" id="{501855F2-55E5-304A-A0BE-4E15EF6134F6}"/>
              </a:ext>
            </a:extLst>
          </p:cNvPr>
          <p:cNvSpPr txBox="1">
            <a:spLocks/>
          </p:cNvSpPr>
          <p:nvPr/>
        </p:nvSpPr>
        <p:spPr>
          <a:xfrm>
            <a:off x="2483768" y="123478"/>
            <a:ext cx="5094997"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2400" dirty="0"/>
              <a:t>Backend Design</a:t>
            </a:r>
          </a:p>
          <a:p>
            <a:pPr algn="ctr"/>
            <a:r>
              <a:rPr lang="en-US" altLang="ko-KR" sz="3200" dirty="0"/>
              <a:t>Contract diagram</a:t>
            </a:r>
            <a:endParaRPr lang="ko-KR" altLang="en-US" sz="3200" dirty="0"/>
          </a:p>
        </p:txBody>
      </p:sp>
      <p:sp>
        <p:nvSpPr>
          <p:cNvPr id="7" name="Rectangle 6">
            <a:extLst>
              <a:ext uri="{FF2B5EF4-FFF2-40B4-BE49-F238E27FC236}">
                <a16:creationId xmlns:a16="http://schemas.microsoft.com/office/drawing/2014/main" id="{8CDE95CC-59B5-7849-8363-C91C3CBC94E1}"/>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629594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Contract: Carrier Company</a:t>
            </a:r>
            <a:endParaRPr lang="he-IL" dirty="0"/>
          </a:p>
        </p:txBody>
      </p:sp>
      <p:sp>
        <p:nvSpPr>
          <p:cNvPr id="3" name="TextBox 2"/>
          <p:cNvSpPr txBox="1"/>
          <p:nvPr/>
        </p:nvSpPr>
        <p:spPr>
          <a:xfrm>
            <a:off x="1979712" y="1347614"/>
            <a:ext cx="6984776" cy="2308324"/>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chemeClr val="bg1"/>
                </a:solidFill>
              </a:rPr>
              <a:t>Provides another layer for secure access to package- a </a:t>
            </a:r>
          </a:p>
          <a:p>
            <a:r>
              <a:rPr lang="en-US" dirty="0">
                <a:solidFill>
                  <a:schemeClr val="bg1"/>
                </a:solidFill>
              </a:rPr>
              <a:t>    proxy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Allows multiple signers/stations while keeping delivery company responsible, only owner will be able to sign package directly.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Easy to have multiple delivery companies with different policies, while keeping the same interface.</a:t>
            </a:r>
            <a:endParaRPr lang="he-IL" dirty="0">
              <a:solidFill>
                <a:schemeClr val="bg1"/>
              </a:solidFill>
            </a:endParaRPr>
          </a:p>
        </p:txBody>
      </p:sp>
      <p:sp>
        <p:nvSpPr>
          <p:cNvPr id="4" name="Rectangle 3">
            <a:extLst>
              <a:ext uri="{FF2B5EF4-FFF2-40B4-BE49-F238E27FC236}">
                <a16:creationId xmlns:a16="http://schemas.microsoft.com/office/drawing/2014/main" id="{1C1314C2-8D94-F64D-93F2-3A4D1BBF3D14}"/>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3634856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Sequence Diagram</a:t>
            </a:r>
            <a:endParaRPr lang="he-IL" dirty="0"/>
          </a:p>
        </p:txBody>
      </p:sp>
      <p:pic>
        <p:nvPicPr>
          <p:cNvPr id="3" name="תמונה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915566"/>
            <a:ext cx="6192688" cy="3977070"/>
          </a:xfrm>
          <a:prstGeom prst="rect">
            <a:avLst/>
          </a:prstGeom>
        </p:spPr>
      </p:pic>
      <p:sp>
        <p:nvSpPr>
          <p:cNvPr id="4" name="Rectangle 3">
            <a:extLst>
              <a:ext uri="{FF2B5EF4-FFF2-40B4-BE49-F238E27FC236}">
                <a16:creationId xmlns:a16="http://schemas.microsoft.com/office/drawing/2014/main" id="{86E47922-1AA8-9049-9590-688BADC2D8D4}"/>
              </a:ext>
            </a:extLst>
          </p:cNvPr>
          <p:cNvSpPr/>
          <p:nvPr/>
        </p:nvSpPr>
        <p:spPr>
          <a:xfrm>
            <a:off x="12166" y="267494"/>
            <a:ext cx="1864613"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r>
              <a:rPr lang="en-US" altLang="ko-KR" dirty="0">
                <a:solidFill>
                  <a:srgbClr val="FF9A07"/>
                </a:solidFill>
              </a:rPr>
              <a:t>Backend Design</a:t>
            </a:r>
          </a:p>
        </p:txBody>
      </p:sp>
    </p:spTree>
    <p:extLst>
      <p:ext uri="{BB962C8B-B14F-4D97-AF65-F5344CB8AC3E}">
        <p14:creationId xmlns:p14="http://schemas.microsoft.com/office/powerpoint/2010/main" val="313844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4A43F76E-72FF-B74C-B0DA-487B6A2F38CF}"/>
              </a:ext>
            </a:extLst>
          </p:cNvPr>
          <p:cNvSpPr>
            <a:spLocks noGrp="1"/>
          </p:cNvSpPr>
          <p:nvPr>
            <p:ph type="body" sz="quarter" idx="10"/>
          </p:nvPr>
        </p:nvSpPr>
        <p:spPr>
          <a:xfrm>
            <a:off x="10799" y="-1"/>
            <a:ext cx="9133201" cy="787809"/>
          </a:xfrm>
          <a:solidFill>
            <a:srgbClr val="444342"/>
          </a:solidFill>
        </p:spPr>
        <p:txBody>
          <a:bodyPr/>
          <a:lstStyle/>
          <a:p>
            <a:r>
              <a:rPr lang="en-US" altLang="ko-KR" dirty="0"/>
              <a:t>Front-Back end communication</a:t>
            </a:r>
            <a:endParaRPr lang="ko-KR" altLang="en-US" dirty="0"/>
          </a:p>
        </p:txBody>
      </p:sp>
      <p:grpSp>
        <p:nvGrpSpPr>
          <p:cNvPr id="6" name="Group 5">
            <a:extLst>
              <a:ext uri="{FF2B5EF4-FFF2-40B4-BE49-F238E27FC236}">
                <a16:creationId xmlns:a16="http://schemas.microsoft.com/office/drawing/2014/main" id="{FA5E5EDF-7E2C-C04E-9972-A5236BE2E35E}"/>
              </a:ext>
            </a:extLst>
          </p:cNvPr>
          <p:cNvGrpSpPr/>
          <p:nvPr/>
        </p:nvGrpSpPr>
        <p:grpSpPr>
          <a:xfrm>
            <a:off x="611560" y="1419622"/>
            <a:ext cx="8096786" cy="3366622"/>
            <a:chOff x="611560" y="1419622"/>
            <a:chExt cx="8096786" cy="3366622"/>
          </a:xfrm>
        </p:grpSpPr>
        <p:pic>
          <p:nvPicPr>
            <p:cNvPr id="2" name="תמונה 1"/>
            <p:cNvPicPr>
              <a:picLocks noChangeAspect="1"/>
            </p:cNvPicPr>
            <p:nvPr/>
          </p:nvPicPr>
          <p:blipFill>
            <a:blip r:embed="rId3"/>
            <a:stretch>
              <a:fillRect/>
            </a:stretch>
          </p:blipFill>
          <p:spPr>
            <a:xfrm>
              <a:off x="611560" y="1419622"/>
              <a:ext cx="8096786" cy="3366622"/>
            </a:xfrm>
            <a:prstGeom prst="rect">
              <a:avLst/>
            </a:prstGeom>
          </p:spPr>
        </p:pic>
        <p:sp>
          <p:nvSpPr>
            <p:cNvPr id="3" name="TextBox 2">
              <a:extLst>
                <a:ext uri="{FF2B5EF4-FFF2-40B4-BE49-F238E27FC236}">
                  <a16:creationId xmlns:a16="http://schemas.microsoft.com/office/drawing/2014/main" id="{1825162E-23C1-404C-9394-EF65375F3A58}"/>
                </a:ext>
              </a:extLst>
            </p:cNvPr>
            <p:cNvSpPr txBox="1"/>
            <p:nvPr/>
          </p:nvSpPr>
          <p:spPr>
            <a:xfrm>
              <a:off x="3672000" y="2339994"/>
              <a:ext cx="774000" cy="2062103"/>
            </a:xfrm>
            <a:prstGeom prst="rect">
              <a:avLst/>
            </a:prstGeom>
            <a:solidFill>
              <a:schemeClr val="tx1">
                <a:lumMod val="50000"/>
                <a:lumOff val="50000"/>
              </a:schemeClr>
            </a:solidFill>
          </p:spPr>
          <p:txBody>
            <a:bodyPr wrap="square" rtlCol="0">
              <a:spAutoFit/>
            </a:bodyPr>
            <a:lstStyle/>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b="1" dirty="0">
                <a:solidFill>
                  <a:srgbClr val="FF9A07"/>
                </a:solidFill>
              </a:endParaRPr>
            </a:p>
            <a:p>
              <a:pPr algn="ctr"/>
              <a:r>
                <a:rPr lang="en-US" sz="800" dirty="0"/>
                <a:t>BLOCK</a:t>
              </a:r>
            </a:p>
            <a:p>
              <a:pPr algn="ctr"/>
              <a:r>
                <a:rPr lang="en-US" sz="800" dirty="0"/>
                <a:t>CHAIN </a:t>
              </a:r>
            </a:p>
            <a:p>
              <a:pPr algn="ctr"/>
              <a:r>
                <a:rPr lang="en-US" sz="800" dirty="0"/>
                <a:t>SERVICES</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p:txBody>
        </p:sp>
        <p:pic>
          <p:nvPicPr>
            <p:cNvPr id="4" name="Picture 3">
              <a:extLst>
                <a:ext uri="{FF2B5EF4-FFF2-40B4-BE49-F238E27FC236}">
                  <a16:creationId xmlns:a16="http://schemas.microsoft.com/office/drawing/2014/main" id="{5624D6CD-BA5B-C44B-9811-ACE0890EF3F7}"/>
                </a:ext>
              </a:extLst>
            </p:cNvPr>
            <p:cNvPicPr>
              <a:picLocks noChangeAspect="1"/>
            </p:cNvPicPr>
            <p:nvPr/>
          </p:nvPicPr>
          <p:blipFill>
            <a:blip r:embed="rId4"/>
            <a:stretch>
              <a:fillRect/>
            </a:stretch>
          </p:blipFill>
          <p:spPr>
            <a:xfrm>
              <a:off x="3762619" y="2571750"/>
              <a:ext cx="560362" cy="330076"/>
            </a:xfrm>
            <a:prstGeom prst="rect">
              <a:avLst/>
            </a:prstGeom>
          </p:spPr>
        </p:pic>
      </p:grpSp>
    </p:spTree>
    <p:extLst>
      <p:ext uri="{BB962C8B-B14F-4D97-AF65-F5344CB8AC3E}">
        <p14:creationId xmlns:p14="http://schemas.microsoft.com/office/powerpoint/2010/main" val="3125163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887158" y="71152"/>
            <a:ext cx="511155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accent2"/>
                </a:solidFill>
                <a:cs typeface="Arial" pitchFamily="34" charset="0"/>
              </a:rPr>
              <a:t>Agenda </a:t>
            </a:r>
          </a:p>
        </p:txBody>
      </p:sp>
      <p:grpSp>
        <p:nvGrpSpPr>
          <p:cNvPr id="12" name="Group 11"/>
          <p:cNvGrpSpPr/>
          <p:nvPr/>
        </p:nvGrpSpPr>
        <p:grpSpPr>
          <a:xfrm>
            <a:off x="4355976" y="915566"/>
            <a:ext cx="3847855" cy="317121"/>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4557881" y="87296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1</a:t>
            </a:r>
            <a:endParaRPr lang="ko-KR" altLang="en-US" b="1" dirty="0">
              <a:solidFill>
                <a:schemeClr val="bg1"/>
              </a:solidFill>
              <a:cs typeface="Arial" pitchFamily="34" charset="0"/>
            </a:endParaRPr>
          </a:p>
        </p:txBody>
      </p:sp>
      <p:sp>
        <p:nvSpPr>
          <p:cNvPr id="47" name="TextBox 46"/>
          <p:cNvSpPr txBox="1"/>
          <p:nvPr/>
        </p:nvSpPr>
        <p:spPr>
          <a:xfrm>
            <a:off x="5105258" y="968300"/>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Ethereum smart contracts - Intro</a:t>
            </a:r>
            <a:endParaRPr lang="ko-KR" altLang="en-US" sz="1200" b="1" dirty="0">
              <a:solidFill>
                <a:schemeClr val="tx1">
                  <a:lumMod val="75000"/>
                  <a:lumOff val="25000"/>
                </a:schemeClr>
              </a:solidFill>
              <a:cs typeface="Arial" pitchFamily="34" charset="0"/>
            </a:endParaRPr>
          </a:p>
        </p:txBody>
      </p:sp>
      <p:grpSp>
        <p:nvGrpSpPr>
          <p:cNvPr id="113" name="Group 112">
            <a:extLst>
              <a:ext uri="{FF2B5EF4-FFF2-40B4-BE49-F238E27FC236}">
                <a16:creationId xmlns:a16="http://schemas.microsoft.com/office/drawing/2014/main" id="{5F415DAA-618B-F948-BC25-EF56757FFE1A}"/>
              </a:ext>
            </a:extLst>
          </p:cNvPr>
          <p:cNvGrpSpPr/>
          <p:nvPr/>
        </p:nvGrpSpPr>
        <p:grpSpPr>
          <a:xfrm>
            <a:off x="4201704" y="1352460"/>
            <a:ext cx="3847855" cy="317121"/>
            <a:chOff x="3414539" y="1203598"/>
            <a:chExt cx="5328592" cy="755937"/>
          </a:xfrm>
        </p:grpSpPr>
        <p:grpSp>
          <p:nvGrpSpPr>
            <p:cNvPr id="116" name="Group 115">
              <a:extLst>
                <a:ext uri="{FF2B5EF4-FFF2-40B4-BE49-F238E27FC236}">
                  <a16:creationId xmlns:a16="http://schemas.microsoft.com/office/drawing/2014/main" id="{46692753-8E3F-2149-872D-50D6B82C5FBC}"/>
                </a:ext>
              </a:extLst>
            </p:cNvPr>
            <p:cNvGrpSpPr/>
            <p:nvPr/>
          </p:nvGrpSpPr>
          <p:grpSpPr>
            <a:xfrm>
              <a:off x="3414539" y="1203598"/>
              <a:ext cx="3816400" cy="576064"/>
              <a:chOff x="4572000" y="1743933"/>
              <a:chExt cx="3816400" cy="576064"/>
            </a:xfrm>
            <a:solidFill>
              <a:srgbClr val="FFC000"/>
            </a:solidFill>
          </p:grpSpPr>
          <p:sp>
            <p:nvSpPr>
              <p:cNvPr id="120" name="Rectangle 119">
                <a:extLst>
                  <a:ext uri="{FF2B5EF4-FFF2-40B4-BE49-F238E27FC236}">
                    <a16:creationId xmlns:a16="http://schemas.microsoft.com/office/drawing/2014/main" id="{5E48850A-911F-3846-8E07-71F3DE85014D}"/>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Isosceles Triangle 14">
                <a:extLst>
                  <a:ext uri="{FF2B5EF4-FFF2-40B4-BE49-F238E27FC236}">
                    <a16:creationId xmlns:a16="http://schemas.microsoft.com/office/drawing/2014/main" id="{45FC34EF-B907-214D-B6C6-4F592B2A7F2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2" name="Isosceles Triangle 15">
                <a:extLst>
                  <a:ext uri="{FF2B5EF4-FFF2-40B4-BE49-F238E27FC236}">
                    <a16:creationId xmlns:a16="http://schemas.microsoft.com/office/drawing/2014/main" id="{1D158FE6-98C8-4943-92F2-2B0A5B850757}"/>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7" name="Group 116">
              <a:extLst>
                <a:ext uri="{FF2B5EF4-FFF2-40B4-BE49-F238E27FC236}">
                  <a16:creationId xmlns:a16="http://schemas.microsoft.com/office/drawing/2014/main" id="{1FAA82D3-F104-D24E-989A-C3CCDA192E10}"/>
                </a:ext>
              </a:extLst>
            </p:cNvPr>
            <p:cNvGrpSpPr/>
            <p:nvPr/>
          </p:nvGrpSpPr>
          <p:grpSpPr>
            <a:xfrm>
              <a:off x="4314639" y="1383471"/>
              <a:ext cx="4428492" cy="576064"/>
              <a:chOff x="4572000" y="1743934"/>
              <a:chExt cx="4428492" cy="576064"/>
            </a:xfrm>
            <a:solidFill>
              <a:schemeClr val="bg1">
                <a:lumMod val="95000"/>
              </a:schemeClr>
            </a:solidFill>
          </p:grpSpPr>
          <p:sp>
            <p:nvSpPr>
              <p:cNvPr id="118" name="Rectangle 117">
                <a:extLst>
                  <a:ext uri="{FF2B5EF4-FFF2-40B4-BE49-F238E27FC236}">
                    <a16:creationId xmlns:a16="http://schemas.microsoft.com/office/drawing/2014/main" id="{39BD417D-B0AC-D749-95A4-14651358BF0C}"/>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9" name="Isosceles Triangle 6">
                <a:extLst>
                  <a:ext uri="{FF2B5EF4-FFF2-40B4-BE49-F238E27FC236}">
                    <a16:creationId xmlns:a16="http://schemas.microsoft.com/office/drawing/2014/main" id="{9240970B-F6C0-274F-9A9E-A2915841F9EE}"/>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14" name="TextBox 113">
            <a:extLst>
              <a:ext uri="{FF2B5EF4-FFF2-40B4-BE49-F238E27FC236}">
                <a16:creationId xmlns:a16="http://schemas.microsoft.com/office/drawing/2014/main" id="{E4FEAF68-F14C-7E4C-93D1-C753FEB96E9B}"/>
              </a:ext>
            </a:extLst>
          </p:cNvPr>
          <p:cNvSpPr txBox="1"/>
          <p:nvPr/>
        </p:nvSpPr>
        <p:spPr>
          <a:xfrm>
            <a:off x="4367340" y="1312185"/>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2</a:t>
            </a:r>
            <a:endParaRPr lang="ko-KR" altLang="en-US" b="1" dirty="0">
              <a:solidFill>
                <a:schemeClr val="bg1"/>
              </a:solidFill>
              <a:cs typeface="Arial" pitchFamily="34" charset="0"/>
            </a:endParaRPr>
          </a:p>
        </p:txBody>
      </p:sp>
      <p:sp>
        <p:nvSpPr>
          <p:cNvPr id="115" name="TextBox 114">
            <a:extLst>
              <a:ext uri="{FF2B5EF4-FFF2-40B4-BE49-F238E27FC236}">
                <a16:creationId xmlns:a16="http://schemas.microsoft.com/office/drawing/2014/main" id="{C9C51AED-A439-2345-991B-6B43BDB36DD9}"/>
              </a:ext>
            </a:extLst>
          </p:cNvPr>
          <p:cNvSpPr txBox="1"/>
          <p:nvPr/>
        </p:nvSpPr>
        <p:spPr>
          <a:xfrm>
            <a:off x="4953016" y="1405154"/>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Problem – Package tracking</a:t>
            </a:r>
            <a:endParaRPr lang="ko-KR" altLang="en-US" sz="1200" b="1" dirty="0">
              <a:solidFill>
                <a:schemeClr val="tx1">
                  <a:lumMod val="75000"/>
                  <a:lumOff val="25000"/>
                </a:schemeClr>
              </a:solidFill>
              <a:cs typeface="Arial" pitchFamily="34" charset="0"/>
            </a:endParaRPr>
          </a:p>
        </p:txBody>
      </p:sp>
      <p:grpSp>
        <p:nvGrpSpPr>
          <p:cNvPr id="158" name="Group 157">
            <a:extLst>
              <a:ext uri="{FF2B5EF4-FFF2-40B4-BE49-F238E27FC236}">
                <a16:creationId xmlns:a16="http://schemas.microsoft.com/office/drawing/2014/main" id="{5083502D-3992-314E-98AC-EA5BA9AF42D8}"/>
              </a:ext>
            </a:extLst>
          </p:cNvPr>
          <p:cNvGrpSpPr/>
          <p:nvPr/>
        </p:nvGrpSpPr>
        <p:grpSpPr>
          <a:xfrm>
            <a:off x="3956827" y="1788338"/>
            <a:ext cx="3847855" cy="317121"/>
            <a:chOff x="3414539" y="1203598"/>
            <a:chExt cx="5328592" cy="755937"/>
          </a:xfrm>
        </p:grpSpPr>
        <p:grpSp>
          <p:nvGrpSpPr>
            <p:cNvPr id="161" name="Group 160">
              <a:extLst>
                <a:ext uri="{FF2B5EF4-FFF2-40B4-BE49-F238E27FC236}">
                  <a16:creationId xmlns:a16="http://schemas.microsoft.com/office/drawing/2014/main" id="{91310DB2-4762-8B49-9F3D-6CA4D6E0121E}"/>
                </a:ext>
              </a:extLst>
            </p:cNvPr>
            <p:cNvGrpSpPr/>
            <p:nvPr/>
          </p:nvGrpSpPr>
          <p:grpSpPr>
            <a:xfrm>
              <a:off x="3414539" y="1203598"/>
              <a:ext cx="3816400" cy="576064"/>
              <a:chOff x="4572000" y="1743933"/>
              <a:chExt cx="3816400" cy="576064"/>
            </a:xfrm>
            <a:solidFill>
              <a:srgbClr val="FFC000"/>
            </a:solidFill>
          </p:grpSpPr>
          <p:sp>
            <p:nvSpPr>
              <p:cNvPr id="165" name="Rectangle 164">
                <a:extLst>
                  <a:ext uri="{FF2B5EF4-FFF2-40B4-BE49-F238E27FC236}">
                    <a16:creationId xmlns:a16="http://schemas.microsoft.com/office/drawing/2014/main" id="{A6C69C2D-071D-8A4A-8BB2-595CE542F950}"/>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6" name="Isosceles Triangle 14">
                <a:extLst>
                  <a:ext uri="{FF2B5EF4-FFF2-40B4-BE49-F238E27FC236}">
                    <a16:creationId xmlns:a16="http://schemas.microsoft.com/office/drawing/2014/main" id="{8A6E773E-D4AA-D34C-B8E6-A2CB9E325EA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7" name="Isosceles Triangle 15">
                <a:extLst>
                  <a:ext uri="{FF2B5EF4-FFF2-40B4-BE49-F238E27FC236}">
                    <a16:creationId xmlns:a16="http://schemas.microsoft.com/office/drawing/2014/main" id="{0B98898B-D13A-AC47-9C02-73DD8064AAE5}"/>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2" name="Group 161">
              <a:extLst>
                <a:ext uri="{FF2B5EF4-FFF2-40B4-BE49-F238E27FC236}">
                  <a16:creationId xmlns:a16="http://schemas.microsoft.com/office/drawing/2014/main" id="{60F8E3B3-442F-1540-9B82-F2AB62119DE1}"/>
                </a:ext>
              </a:extLst>
            </p:cNvPr>
            <p:cNvGrpSpPr/>
            <p:nvPr/>
          </p:nvGrpSpPr>
          <p:grpSpPr>
            <a:xfrm>
              <a:off x="4314639" y="1383471"/>
              <a:ext cx="4428492" cy="576064"/>
              <a:chOff x="4572000" y="1743934"/>
              <a:chExt cx="4428492" cy="576064"/>
            </a:xfrm>
            <a:solidFill>
              <a:schemeClr val="bg1">
                <a:lumMod val="95000"/>
              </a:schemeClr>
            </a:solidFill>
          </p:grpSpPr>
          <p:sp>
            <p:nvSpPr>
              <p:cNvPr id="163" name="Rectangle 162">
                <a:extLst>
                  <a:ext uri="{FF2B5EF4-FFF2-40B4-BE49-F238E27FC236}">
                    <a16:creationId xmlns:a16="http://schemas.microsoft.com/office/drawing/2014/main" id="{0BDE4C65-D563-054E-8EAE-E73643323132}"/>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4" name="Isosceles Triangle 6">
                <a:extLst>
                  <a:ext uri="{FF2B5EF4-FFF2-40B4-BE49-F238E27FC236}">
                    <a16:creationId xmlns:a16="http://schemas.microsoft.com/office/drawing/2014/main" id="{8C72CB22-4537-6143-9219-5E1928C0836B}"/>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59" name="TextBox 158">
            <a:extLst>
              <a:ext uri="{FF2B5EF4-FFF2-40B4-BE49-F238E27FC236}">
                <a16:creationId xmlns:a16="http://schemas.microsoft.com/office/drawing/2014/main" id="{35D5CAC7-ECB6-9C42-884D-61BC5C7FEB54}"/>
              </a:ext>
            </a:extLst>
          </p:cNvPr>
          <p:cNvSpPr txBox="1"/>
          <p:nvPr/>
        </p:nvSpPr>
        <p:spPr>
          <a:xfrm>
            <a:off x="4121399" y="172915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3</a:t>
            </a:r>
            <a:endParaRPr lang="ko-KR" altLang="en-US" b="1" dirty="0">
              <a:solidFill>
                <a:schemeClr val="bg1"/>
              </a:solidFill>
              <a:cs typeface="Arial" pitchFamily="34" charset="0"/>
            </a:endParaRPr>
          </a:p>
        </p:txBody>
      </p:sp>
      <p:sp>
        <p:nvSpPr>
          <p:cNvPr id="160" name="TextBox 159">
            <a:extLst>
              <a:ext uri="{FF2B5EF4-FFF2-40B4-BE49-F238E27FC236}">
                <a16:creationId xmlns:a16="http://schemas.microsoft.com/office/drawing/2014/main" id="{8DF296E3-C6DE-154E-88A4-AC8393F6F423}"/>
              </a:ext>
            </a:extLst>
          </p:cNvPr>
          <p:cNvSpPr txBox="1"/>
          <p:nvPr/>
        </p:nvSpPr>
        <p:spPr>
          <a:xfrm>
            <a:off x="4773631" y="1876761"/>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System requirements</a:t>
            </a:r>
            <a:endParaRPr lang="ko-KR" altLang="en-US" sz="1200" b="1" dirty="0">
              <a:solidFill>
                <a:schemeClr val="tx1">
                  <a:lumMod val="75000"/>
                  <a:lumOff val="25000"/>
                </a:schemeClr>
              </a:solidFill>
              <a:cs typeface="Arial" pitchFamily="34" charset="0"/>
            </a:endParaRPr>
          </a:p>
        </p:txBody>
      </p:sp>
      <p:grpSp>
        <p:nvGrpSpPr>
          <p:cNvPr id="148" name="Group 147">
            <a:extLst>
              <a:ext uri="{FF2B5EF4-FFF2-40B4-BE49-F238E27FC236}">
                <a16:creationId xmlns:a16="http://schemas.microsoft.com/office/drawing/2014/main" id="{5A086C9B-7F0A-3B4E-853E-DA3A5330EE3B}"/>
              </a:ext>
            </a:extLst>
          </p:cNvPr>
          <p:cNvGrpSpPr/>
          <p:nvPr/>
        </p:nvGrpSpPr>
        <p:grpSpPr>
          <a:xfrm>
            <a:off x="3792104" y="2245444"/>
            <a:ext cx="3847855" cy="317121"/>
            <a:chOff x="3414539" y="1203598"/>
            <a:chExt cx="5328592" cy="755937"/>
          </a:xfrm>
        </p:grpSpPr>
        <p:grpSp>
          <p:nvGrpSpPr>
            <p:cNvPr id="151" name="Group 150">
              <a:extLst>
                <a:ext uri="{FF2B5EF4-FFF2-40B4-BE49-F238E27FC236}">
                  <a16:creationId xmlns:a16="http://schemas.microsoft.com/office/drawing/2014/main" id="{F33E26D9-8F6B-4542-840C-AE37247BBD2C}"/>
                </a:ext>
              </a:extLst>
            </p:cNvPr>
            <p:cNvGrpSpPr/>
            <p:nvPr/>
          </p:nvGrpSpPr>
          <p:grpSpPr>
            <a:xfrm>
              <a:off x="3414539" y="1203598"/>
              <a:ext cx="3816400" cy="576064"/>
              <a:chOff x="4572000" y="1743933"/>
              <a:chExt cx="3816400" cy="576064"/>
            </a:xfrm>
            <a:solidFill>
              <a:srgbClr val="FFC000"/>
            </a:solidFill>
          </p:grpSpPr>
          <p:sp>
            <p:nvSpPr>
              <p:cNvPr id="155" name="Rectangle 154">
                <a:extLst>
                  <a:ext uri="{FF2B5EF4-FFF2-40B4-BE49-F238E27FC236}">
                    <a16:creationId xmlns:a16="http://schemas.microsoft.com/office/drawing/2014/main" id="{4E77A4D9-F28D-2D4C-8881-15FFFC0DF1F3}"/>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6" name="Isosceles Triangle 14">
                <a:extLst>
                  <a:ext uri="{FF2B5EF4-FFF2-40B4-BE49-F238E27FC236}">
                    <a16:creationId xmlns:a16="http://schemas.microsoft.com/office/drawing/2014/main" id="{8BA274AE-8435-D24E-8C1E-397CC59EF9D6}"/>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57" name="Isosceles Triangle 15">
                <a:extLst>
                  <a:ext uri="{FF2B5EF4-FFF2-40B4-BE49-F238E27FC236}">
                    <a16:creationId xmlns:a16="http://schemas.microsoft.com/office/drawing/2014/main" id="{86BC2368-0270-964A-81B7-469FA60C8D8F}"/>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2" name="Group 151">
              <a:extLst>
                <a:ext uri="{FF2B5EF4-FFF2-40B4-BE49-F238E27FC236}">
                  <a16:creationId xmlns:a16="http://schemas.microsoft.com/office/drawing/2014/main" id="{966AF260-1DCA-4B4A-8B9D-B5ED0A000D8C}"/>
                </a:ext>
              </a:extLst>
            </p:cNvPr>
            <p:cNvGrpSpPr/>
            <p:nvPr/>
          </p:nvGrpSpPr>
          <p:grpSpPr>
            <a:xfrm>
              <a:off x="4314639" y="1383471"/>
              <a:ext cx="4428492" cy="576064"/>
              <a:chOff x="4572000" y="1743934"/>
              <a:chExt cx="4428492" cy="576064"/>
            </a:xfrm>
            <a:solidFill>
              <a:schemeClr val="bg1">
                <a:lumMod val="95000"/>
              </a:schemeClr>
            </a:solidFill>
          </p:grpSpPr>
          <p:sp>
            <p:nvSpPr>
              <p:cNvPr id="153" name="Rectangle 152">
                <a:extLst>
                  <a:ext uri="{FF2B5EF4-FFF2-40B4-BE49-F238E27FC236}">
                    <a16:creationId xmlns:a16="http://schemas.microsoft.com/office/drawing/2014/main" id="{5CBBA3F1-A4EA-374A-BBE9-85FDFBEA0360}"/>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4" name="Isosceles Triangle 6">
                <a:extLst>
                  <a:ext uri="{FF2B5EF4-FFF2-40B4-BE49-F238E27FC236}">
                    <a16:creationId xmlns:a16="http://schemas.microsoft.com/office/drawing/2014/main" id="{DF20675A-C827-9448-9ED5-E18621E73B92}"/>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49" name="TextBox 148">
            <a:extLst>
              <a:ext uri="{FF2B5EF4-FFF2-40B4-BE49-F238E27FC236}">
                <a16:creationId xmlns:a16="http://schemas.microsoft.com/office/drawing/2014/main" id="{B1A5F747-06EA-BA47-A765-C3B7B49C4529}"/>
              </a:ext>
            </a:extLst>
          </p:cNvPr>
          <p:cNvSpPr txBox="1"/>
          <p:nvPr/>
        </p:nvSpPr>
        <p:spPr>
          <a:xfrm>
            <a:off x="3908161" y="21739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4</a:t>
            </a:r>
            <a:endParaRPr lang="ko-KR" altLang="en-US" b="1" dirty="0">
              <a:solidFill>
                <a:schemeClr val="bg1"/>
              </a:solidFill>
              <a:cs typeface="Arial" pitchFamily="34" charset="0"/>
            </a:endParaRPr>
          </a:p>
        </p:txBody>
      </p:sp>
      <p:sp>
        <p:nvSpPr>
          <p:cNvPr id="150" name="TextBox 149">
            <a:extLst>
              <a:ext uri="{FF2B5EF4-FFF2-40B4-BE49-F238E27FC236}">
                <a16:creationId xmlns:a16="http://schemas.microsoft.com/office/drawing/2014/main" id="{7FC89A19-6C37-F740-AA51-D8BBFF098A27}"/>
              </a:ext>
            </a:extLst>
          </p:cNvPr>
          <p:cNvSpPr txBox="1"/>
          <p:nvPr/>
        </p:nvSpPr>
        <p:spPr>
          <a:xfrm>
            <a:off x="4517274" y="229269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Solution</a:t>
            </a:r>
            <a:endParaRPr lang="ko-KR" altLang="en-US" sz="1200" b="1" dirty="0">
              <a:solidFill>
                <a:schemeClr val="tx1">
                  <a:lumMod val="75000"/>
                  <a:lumOff val="25000"/>
                </a:schemeClr>
              </a:solidFill>
              <a:cs typeface="Arial" pitchFamily="34" charset="0"/>
            </a:endParaRPr>
          </a:p>
        </p:txBody>
      </p:sp>
      <p:grpSp>
        <p:nvGrpSpPr>
          <p:cNvPr id="205" name="Group 204">
            <a:extLst>
              <a:ext uri="{FF2B5EF4-FFF2-40B4-BE49-F238E27FC236}">
                <a16:creationId xmlns:a16="http://schemas.microsoft.com/office/drawing/2014/main" id="{A7A35687-012C-2B41-A708-3A2E4C96444D}"/>
              </a:ext>
            </a:extLst>
          </p:cNvPr>
          <p:cNvGrpSpPr/>
          <p:nvPr/>
        </p:nvGrpSpPr>
        <p:grpSpPr>
          <a:xfrm>
            <a:off x="3585906" y="2700304"/>
            <a:ext cx="3847855" cy="317121"/>
            <a:chOff x="3414539" y="1203598"/>
            <a:chExt cx="5328592" cy="755937"/>
          </a:xfrm>
        </p:grpSpPr>
        <p:grpSp>
          <p:nvGrpSpPr>
            <p:cNvPr id="208" name="Group 207">
              <a:extLst>
                <a:ext uri="{FF2B5EF4-FFF2-40B4-BE49-F238E27FC236}">
                  <a16:creationId xmlns:a16="http://schemas.microsoft.com/office/drawing/2014/main" id="{EBED09F3-EA83-4D4F-9FE6-0DC26B3E3764}"/>
                </a:ext>
              </a:extLst>
            </p:cNvPr>
            <p:cNvGrpSpPr/>
            <p:nvPr/>
          </p:nvGrpSpPr>
          <p:grpSpPr>
            <a:xfrm>
              <a:off x="3414539" y="1203598"/>
              <a:ext cx="3816400" cy="576063"/>
              <a:chOff x="4572000" y="1743933"/>
              <a:chExt cx="3816400" cy="576063"/>
            </a:xfrm>
            <a:solidFill>
              <a:srgbClr val="FFC000"/>
            </a:solidFill>
          </p:grpSpPr>
          <p:sp>
            <p:nvSpPr>
              <p:cNvPr id="212" name="Rectangle 211">
                <a:extLst>
                  <a:ext uri="{FF2B5EF4-FFF2-40B4-BE49-F238E27FC236}">
                    <a16:creationId xmlns:a16="http://schemas.microsoft.com/office/drawing/2014/main" id="{FC1A91E8-D7C6-4A4D-BC75-07DD2B83ACF0}"/>
                  </a:ext>
                </a:extLst>
              </p:cNvPr>
              <p:cNvSpPr/>
              <p:nvPr/>
            </p:nvSpPr>
            <p:spPr>
              <a:xfrm>
                <a:off x="4788024" y="1743933"/>
                <a:ext cx="3384376" cy="5760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3" name="Isosceles Triangle 14">
                <a:extLst>
                  <a:ext uri="{FF2B5EF4-FFF2-40B4-BE49-F238E27FC236}">
                    <a16:creationId xmlns:a16="http://schemas.microsoft.com/office/drawing/2014/main" id="{8729BBA4-38BA-134C-ADA8-A2FBA229048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4" name="Isosceles Triangle 15">
                <a:extLst>
                  <a:ext uri="{FF2B5EF4-FFF2-40B4-BE49-F238E27FC236}">
                    <a16:creationId xmlns:a16="http://schemas.microsoft.com/office/drawing/2014/main" id="{DEA32782-A038-6C4A-82BF-1B3A00DF3AAD}"/>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9" name="Group 208">
              <a:extLst>
                <a:ext uri="{FF2B5EF4-FFF2-40B4-BE49-F238E27FC236}">
                  <a16:creationId xmlns:a16="http://schemas.microsoft.com/office/drawing/2014/main" id="{8E4F43E3-8FC6-4A4F-B4EA-42409AE08426}"/>
                </a:ext>
              </a:extLst>
            </p:cNvPr>
            <p:cNvGrpSpPr/>
            <p:nvPr/>
          </p:nvGrpSpPr>
          <p:grpSpPr>
            <a:xfrm>
              <a:off x="4314639" y="1383471"/>
              <a:ext cx="4428492" cy="576064"/>
              <a:chOff x="4572000" y="1743934"/>
              <a:chExt cx="4428492" cy="576064"/>
            </a:xfrm>
            <a:solidFill>
              <a:schemeClr val="bg1">
                <a:lumMod val="95000"/>
              </a:schemeClr>
            </a:solidFill>
          </p:grpSpPr>
          <p:sp>
            <p:nvSpPr>
              <p:cNvPr id="210" name="Rectangle 209">
                <a:extLst>
                  <a:ext uri="{FF2B5EF4-FFF2-40B4-BE49-F238E27FC236}">
                    <a16:creationId xmlns:a16="http://schemas.microsoft.com/office/drawing/2014/main" id="{187AD446-B505-2C4D-9278-6287A764AB4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1" name="Isosceles Triangle 6">
                <a:extLst>
                  <a:ext uri="{FF2B5EF4-FFF2-40B4-BE49-F238E27FC236}">
                    <a16:creationId xmlns:a16="http://schemas.microsoft.com/office/drawing/2014/main" id="{0D2BCBBB-2126-6140-A429-4BB5F2F02639}"/>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206" name="TextBox 205">
            <a:extLst>
              <a:ext uri="{FF2B5EF4-FFF2-40B4-BE49-F238E27FC236}">
                <a16:creationId xmlns:a16="http://schemas.microsoft.com/office/drawing/2014/main" id="{7A3D78EE-0AC3-9041-9E83-C3B8DA4305DD}"/>
              </a:ext>
            </a:extLst>
          </p:cNvPr>
          <p:cNvSpPr txBox="1"/>
          <p:nvPr/>
        </p:nvSpPr>
        <p:spPr>
          <a:xfrm>
            <a:off x="3759676" y="265770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5</a:t>
            </a:r>
            <a:endParaRPr lang="ko-KR" altLang="en-US" b="1" dirty="0">
              <a:solidFill>
                <a:schemeClr val="bg1"/>
              </a:solidFill>
              <a:cs typeface="Arial" pitchFamily="34" charset="0"/>
            </a:endParaRPr>
          </a:p>
        </p:txBody>
      </p:sp>
      <p:sp>
        <p:nvSpPr>
          <p:cNvPr id="207" name="TextBox 206">
            <a:extLst>
              <a:ext uri="{FF2B5EF4-FFF2-40B4-BE49-F238E27FC236}">
                <a16:creationId xmlns:a16="http://schemas.microsoft.com/office/drawing/2014/main" id="{B5E2DFC7-4191-1A42-BA68-7EE081D0FCA9}"/>
              </a:ext>
            </a:extLst>
          </p:cNvPr>
          <p:cNvSpPr txBox="1"/>
          <p:nvPr/>
        </p:nvSpPr>
        <p:spPr>
          <a:xfrm>
            <a:off x="4371950" y="2767271"/>
            <a:ext cx="2684046"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Design</a:t>
            </a:r>
            <a:endParaRPr lang="ko-KR" altLang="en-US" sz="1200" b="1" dirty="0">
              <a:solidFill>
                <a:schemeClr val="tx1">
                  <a:lumMod val="75000"/>
                  <a:lumOff val="25000"/>
                </a:schemeClr>
              </a:solidFill>
              <a:cs typeface="Arial" pitchFamily="34" charset="0"/>
            </a:endParaRPr>
          </a:p>
          <a:p>
            <a:endParaRPr lang="ko-KR" altLang="en-US" sz="1200" b="1" dirty="0">
              <a:solidFill>
                <a:schemeClr val="tx1">
                  <a:lumMod val="75000"/>
                  <a:lumOff val="25000"/>
                </a:schemeClr>
              </a:solidFill>
              <a:cs typeface="Arial" pitchFamily="34" charset="0"/>
            </a:endParaRPr>
          </a:p>
        </p:txBody>
      </p:sp>
      <p:grpSp>
        <p:nvGrpSpPr>
          <p:cNvPr id="195" name="Group 194">
            <a:extLst>
              <a:ext uri="{FF2B5EF4-FFF2-40B4-BE49-F238E27FC236}">
                <a16:creationId xmlns:a16="http://schemas.microsoft.com/office/drawing/2014/main" id="{5361FD31-13E7-1C48-A153-E33BA12552DD}"/>
              </a:ext>
            </a:extLst>
          </p:cNvPr>
          <p:cNvGrpSpPr/>
          <p:nvPr/>
        </p:nvGrpSpPr>
        <p:grpSpPr>
          <a:xfrm>
            <a:off x="3403088" y="3140144"/>
            <a:ext cx="3847855" cy="317121"/>
            <a:chOff x="3414539" y="1203598"/>
            <a:chExt cx="5328592" cy="755937"/>
          </a:xfrm>
        </p:grpSpPr>
        <p:grpSp>
          <p:nvGrpSpPr>
            <p:cNvPr id="198" name="Group 197">
              <a:extLst>
                <a:ext uri="{FF2B5EF4-FFF2-40B4-BE49-F238E27FC236}">
                  <a16:creationId xmlns:a16="http://schemas.microsoft.com/office/drawing/2014/main" id="{427E0393-7716-0E4D-ADA9-32BF753132B9}"/>
                </a:ext>
              </a:extLst>
            </p:cNvPr>
            <p:cNvGrpSpPr/>
            <p:nvPr/>
          </p:nvGrpSpPr>
          <p:grpSpPr>
            <a:xfrm>
              <a:off x="3414539" y="1203598"/>
              <a:ext cx="3816400" cy="576064"/>
              <a:chOff x="4572000" y="1743933"/>
              <a:chExt cx="3816400" cy="576064"/>
            </a:xfrm>
            <a:solidFill>
              <a:srgbClr val="FFC000"/>
            </a:solidFill>
          </p:grpSpPr>
          <p:sp>
            <p:nvSpPr>
              <p:cNvPr id="202" name="Rectangle 201">
                <a:extLst>
                  <a:ext uri="{FF2B5EF4-FFF2-40B4-BE49-F238E27FC236}">
                    <a16:creationId xmlns:a16="http://schemas.microsoft.com/office/drawing/2014/main" id="{E4EF7E04-2C93-E944-9BEA-D2BE8F7CBA22}"/>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3" name="Isosceles Triangle 14">
                <a:extLst>
                  <a:ext uri="{FF2B5EF4-FFF2-40B4-BE49-F238E27FC236}">
                    <a16:creationId xmlns:a16="http://schemas.microsoft.com/office/drawing/2014/main" id="{01CFEFB9-D12E-8642-8CC5-885B9430373B}"/>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4" name="Isosceles Triangle 15">
                <a:extLst>
                  <a:ext uri="{FF2B5EF4-FFF2-40B4-BE49-F238E27FC236}">
                    <a16:creationId xmlns:a16="http://schemas.microsoft.com/office/drawing/2014/main" id="{BFFA86BC-60B4-E649-9DAD-BAA79565089A}"/>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99" name="Group 198">
              <a:extLst>
                <a:ext uri="{FF2B5EF4-FFF2-40B4-BE49-F238E27FC236}">
                  <a16:creationId xmlns:a16="http://schemas.microsoft.com/office/drawing/2014/main" id="{8E3C9CDE-ED68-3D46-81B6-0881CBA85C99}"/>
                </a:ext>
              </a:extLst>
            </p:cNvPr>
            <p:cNvGrpSpPr/>
            <p:nvPr/>
          </p:nvGrpSpPr>
          <p:grpSpPr>
            <a:xfrm>
              <a:off x="4314639" y="1383471"/>
              <a:ext cx="4428492" cy="576064"/>
              <a:chOff x="4572000" y="1743934"/>
              <a:chExt cx="4428492" cy="576064"/>
            </a:xfrm>
            <a:solidFill>
              <a:schemeClr val="bg1">
                <a:lumMod val="95000"/>
              </a:schemeClr>
            </a:solidFill>
          </p:grpSpPr>
          <p:sp>
            <p:nvSpPr>
              <p:cNvPr id="200" name="Rectangle 199">
                <a:extLst>
                  <a:ext uri="{FF2B5EF4-FFF2-40B4-BE49-F238E27FC236}">
                    <a16:creationId xmlns:a16="http://schemas.microsoft.com/office/drawing/2014/main" id="{E91094C5-5FD0-7F4C-BA75-C0A05A567F2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1" name="Isosceles Triangle 6">
                <a:extLst>
                  <a:ext uri="{FF2B5EF4-FFF2-40B4-BE49-F238E27FC236}">
                    <a16:creationId xmlns:a16="http://schemas.microsoft.com/office/drawing/2014/main" id="{8C6CAD2D-E13B-1C4B-B91A-9473567D993D}"/>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96" name="TextBox 195">
            <a:extLst>
              <a:ext uri="{FF2B5EF4-FFF2-40B4-BE49-F238E27FC236}">
                <a16:creationId xmlns:a16="http://schemas.microsoft.com/office/drawing/2014/main" id="{D9B79078-4E21-1646-9706-C32DFD28E4CD}"/>
              </a:ext>
            </a:extLst>
          </p:cNvPr>
          <p:cNvSpPr txBox="1"/>
          <p:nvPr/>
        </p:nvSpPr>
        <p:spPr>
          <a:xfrm>
            <a:off x="3601760" y="309754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6</a:t>
            </a:r>
            <a:endParaRPr lang="ko-KR" altLang="en-US" b="1" dirty="0">
              <a:solidFill>
                <a:schemeClr val="bg1"/>
              </a:solidFill>
              <a:cs typeface="Arial" pitchFamily="34" charset="0"/>
            </a:endParaRPr>
          </a:p>
        </p:txBody>
      </p:sp>
      <p:sp>
        <p:nvSpPr>
          <p:cNvPr id="197" name="TextBox 196">
            <a:extLst>
              <a:ext uri="{FF2B5EF4-FFF2-40B4-BE49-F238E27FC236}">
                <a16:creationId xmlns:a16="http://schemas.microsoft.com/office/drawing/2014/main" id="{F528AA5F-5453-034C-9AD3-13264342FACC}"/>
              </a:ext>
            </a:extLst>
          </p:cNvPr>
          <p:cNvSpPr txBox="1"/>
          <p:nvPr/>
        </p:nvSpPr>
        <p:spPr>
          <a:xfrm>
            <a:off x="4324048" y="322304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UI &amp; ABI</a:t>
            </a:r>
            <a:endParaRPr lang="ko-KR" altLang="en-US" sz="1200" b="1" dirty="0">
              <a:solidFill>
                <a:schemeClr val="tx1">
                  <a:lumMod val="75000"/>
                  <a:lumOff val="25000"/>
                </a:schemeClr>
              </a:solidFill>
              <a:cs typeface="Arial" pitchFamily="34" charset="0"/>
            </a:endParaRPr>
          </a:p>
        </p:txBody>
      </p:sp>
      <p:grpSp>
        <p:nvGrpSpPr>
          <p:cNvPr id="183" name="Group 182">
            <a:extLst>
              <a:ext uri="{FF2B5EF4-FFF2-40B4-BE49-F238E27FC236}">
                <a16:creationId xmlns:a16="http://schemas.microsoft.com/office/drawing/2014/main" id="{011C0751-6F61-E94B-8062-B712AA062647}"/>
              </a:ext>
            </a:extLst>
          </p:cNvPr>
          <p:cNvGrpSpPr/>
          <p:nvPr/>
        </p:nvGrpSpPr>
        <p:grpSpPr>
          <a:xfrm>
            <a:off x="3208141" y="3560746"/>
            <a:ext cx="3847855" cy="317121"/>
            <a:chOff x="3414539" y="1203598"/>
            <a:chExt cx="5328592" cy="755937"/>
          </a:xfrm>
        </p:grpSpPr>
        <p:grpSp>
          <p:nvGrpSpPr>
            <p:cNvPr id="186" name="Group 185">
              <a:extLst>
                <a:ext uri="{FF2B5EF4-FFF2-40B4-BE49-F238E27FC236}">
                  <a16:creationId xmlns:a16="http://schemas.microsoft.com/office/drawing/2014/main" id="{67EBB90C-B433-3A4A-BF73-211AA780ED44}"/>
                </a:ext>
              </a:extLst>
            </p:cNvPr>
            <p:cNvGrpSpPr/>
            <p:nvPr/>
          </p:nvGrpSpPr>
          <p:grpSpPr>
            <a:xfrm>
              <a:off x="3414539" y="1203598"/>
              <a:ext cx="3816400" cy="576064"/>
              <a:chOff x="4572000" y="1743933"/>
              <a:chExt cx="3816400" cy="576064"/>
            </a:xfrm>
            <a:solidFill>
              <a:srgbClr val="FFC000"/>
            </a:solidFill>
          </p:grpSpPr>
          <p:sp>
            <p:nvSpPr>
              <p:cNvPr id="190" name="Rectangle 189">
                <a:extLst>
                  <a:ext uri="{FF2B5EF4-FFF2-40B4-BE49-F238E27FC236}">
                    <a16:creationId xmlns:a16="http://schemas.microsoft.com/office/drawing/2014/main" id="{DD4CBADC-67C1-FA47-95FE-5AF9129DC17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1" name="Isosceles Triangle 14">
                <a:extLst>
                  <a:ext uri="{FF2B5EF4-FFF2-40B4-BE49-F238E27FC236}">
                    <a16:creationId xmlns:a16="http://schemas.microsoft.com/office/drawing/2014/main" id="{38CC2875-66C5-7444-8C26-6FE3B07404C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2" name="Isosceles Triangle 15">
                <a:extLst>
                  <a:ext uri="{FF2B5EF4-FFF2-40B4-BE49-F238E27FC236}">
                    <a16:creationId xmlns:a16="http://schemas.microsoft.com/office/drawing/2014/main" id="{F08A189A-37FC-9C47-81AA-48DB685BE831}"/>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7" name="Group 186">
              <a:extLst>
                <a:ext uri="{FF2B5EF4-FFF2-40B4-BE49-F238E27FC236}">
                  <a16:creationId xmlns:a16="http://schemas.microsoft.com/office/drawing/2014/main" id="{5267742D-ECDB-0443-BF2D-46E2D71665A2}"/>
                </a:ext>
              </a:extLst>
            </p:cNvPr>
            <p:cNvGrpSpPr/>
            <p:nvPr/>
          </p:nvGrpSpPr>
          <p:grpSpPr>
            <a:xfrm>
              <a:off x="4314639" y="1383471"/>
              <a:ext cx="4428492" cy="576064"/>
              <a:chOff x="4572000" y="1743934"/>
              <a:chExt cx="4428492" cy="576064"/>
            </a:xfrm>
            <a:solidFill>
              <a:schemeClr val="bg1">
                <a:lumMod val="95000"/>
              </a:schemeClr>
            </a:solidFill>
          </p:grpSpPr>
          <p:sp>
            <p:nvSpPr>
              <p:cNvPr id="188" name="Rectangle 187">
                <a:extLst>
                  <a:ext uri="{FF2B5EF4-FFF2-40B4-BE49-F238E27FC236}">
                    <a16:creationId xmlns:a16="http://schemas.microsoft.com/office/drawing/2014/main" id="{8A1EE999-E662-7447-AEA5-1AB59198C9B1}"/>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9" name="Isosceles Triangle 6">
                <a:extLst>
                  <a:ext uri="{FF2B5EF4-FFF2-40B4-BE49-F238E27FC236}">
                    <a16:creationId xmlns:a16="http://schemas.microsoft.com/office/drawing/2014/main" id="{65B66021-DF20-8344-B3FE-BA52BCACCC16}"/>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84" name="TextBox 183">
            <a:extLst>
              <a:ext uri="{FF2B5EF4-FFF2-40B4-BE49-F238E27FC236}">
                <a16:creationId xmlns:a16="http://schemas.microsoft.com/office/drawing/2014/main" id="{E657C7E4-5411-AB41-B403-00CC5460B0EC}"/>
              </a:ext>
            </a:extLst>
          </p:cNvPr>
          <p:cNvSpPr txBox="1"/>
          <p:nvPr/>
        </p:nvSpPr>
        <p:spPr>
          <a:xfrm>
            <a:off x="3381911" y="35181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7</a:t>
            </a:r>
            <a:endParaRPr lang="ko-KR" altLang="en-US" b="1" dirty="0">
              <a:solidFill>
                <a:schemeClr val="bg1"/>
              </a:solidFill>
              <a:cs typeface="Arial" pitchFamily="34" charset="0"/>
            </a:endParaRPr>
          </a:p>
        </p:txBody>
      </p:sp>
      <p:sp>
        <p:nvSpPr>
          <p:cNvPr id="185" name="TextBox 184">
            <a:extLst>
              <a:ext uri="{FF2B5EF4-FFF2-40B4-BE49-F238E27FC236}">
                <a16:creationId xmlns:a16="http://schemas.microsoft.com/office/drawing/2014/main" id="{65ABA915-B8E1-4D49-A579-C5E711188B48}"/>
              </a:ext>
            </a:extLst>
          </p:cNvPr>
          <p:cNvSpPr txBox="1"/>
          <p:nvPr/>
        </p:nvSpPr>
        <p:spPr>
          <a:xfrm>
            <a:off x="3983877" y="3627295"/>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Operation example</a:t>
            </a:r>
            <a:endParaRPr lang="ko-KR" altLang="en-US" sz="1200" b="1" dirty="0">
              <a:solidFill>
                <a:schemeClr val="tx1">
                  <a:lumMod val="75000"/>
                  <a:lumOff val="25000"/>
                </a:schemeClr>
              </a:solidFill>
              <a:cs typeface="Arial" pitchFamily="34" charset="0"/>
            </a:endParaRPr>
          </a:p>
        </p:txBody>
      </p:sp>
      <p:grpSp>
        <p:nvGrpSpPr>
          <p:cNvPr id="173" name="Group 172">
            <a:extLst>
              <a:ext uri="{FF2B5EF4-FFF2-40B4-BE49-F238E27FC236}">
                <a16:creationId xmlns:a16="http://schemas.microsoft.com/office/drawing/2014/main" id="{BB47BF54-2D8E-E24F-910B-8F99AED808EE}"/>
              </a:ext>
            </a:extLst>
          </p:cNvPr>
          <p:cNvGrpSpPr/>
          <p:nvPr/>
        </p:nvGrpSpPr>
        <p:grpSpPr>
          <a:xfrm>
            <a:off x="3029088" y="4023632"/>
            <a:ext cx="3847855" cy="317121"/>
            <a:chOff x="3414539" y="1203598"/>
            <a:chExt cx="5328592" cy="755937"/>
          </a:xfrm>
        </p:grpSpPr>
        <p:grpSp>
          <p:nvGrpSpPr>
            <p:cNvPr id="176" name="Group 175">
              <a:extLst>
                <a:ext uri="{FF2B5EF4-FFF2-40B4-BE49-F238E27FC236}">
                  <a16:creationId xmlns:a16="http://schemas.microsoft.com/office/drawing/2014/main" id="{3E195A48-BE29-E146-8A96-E52687889D4D}"/>
                </a:ext>
              </a:extLst>
            </p:cNvPr>
            <p:cNvGrpSpPr/>
            <p:nvPr/>
          </p:nvGrpSpPr>
          <p:grpSpPr>
            <a:xfrm>
              <a:off x="3414539" y="1203598"/>
              <a:ext cx="3816400" cy="576064"/>
              <a:chOff x="4572000" y="1743933"/>
              <a:chExt cx="3816400" cy="576064"/>
            </a:xfrm>
            <a:solidFill>
              <a:srgbClr val="FFC000"/>
            </a:solidFill>
          </p:grpSpPr>
          <p:sp>
            <p:nvSpPr>
              <p:cNvPr id="180" name="Rectangle 179">
                <a:extLst>
                  <a:ext uri="{FF2B5EF4-FFF2-40B4-BE49-F238E27FC236}">
                    <a16:creationId xmlns:a16="http://schemas.microsoft.com/office/drawing/2014/main" id="{7106C76A-CC29-B243-A85C-CA98941B2D5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1" name="Isosceles Triangle 14">
                <a:extLst>
                  <a:ext uri="{FF2B5EF4-FFF2-40B4-BE49-F238E27FC236}">
                    <a16:creationId xmlns:a16="http://schemas.microsoft.com/office/drawing/2014/main" id="{900B5DAB-E969-1242-B25A-F5547FF7F64C}"/>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2" name="Isosceles Triangle 15">
                <a:extLst>
                  <a:ext uri="{FF2B5EF4-FFF2-40B4-BE49-F238E27FC236}">
                    <a16:creationId xmlns:a16="http://schemas.microsoft.com/office/drawing/2014/main" id="{F2BD9306-2F27-DE40-8AF8-D8F923F728D9}"/>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7" name="Group 176">
              <a:extLst>
                <a:ext uri="{FF2B5EF4-FFF2-40B4-BE49-F238E27FC236}">
                  <a16:creationId xmlns:a16="http://schemas.microsoft.com/office/drawing/2014/main" id="{72038BCB-6F86-DF4A-97EF-B4F34544044F}"/>
                </a:ext>
              </a:extLst>
            </p:cNvPr>
            <p:cNvGrpSpPr/>
            <p:nvPr/>
          </p:nvGrpSpPr>
          <p:grpSpPr>
            <a:xfrm>
              <a:off x="4314639" y="1383471"/>
              <a:ext cx="4428492" cy="576064"/>
              <a:chOff x="4572000" y="1743934"/>
              <a:chExt cx="4428492" cy="576064"/>
            </a:xfrm>
            <a:solidFill>
              <a:schemeClr val="bg1">
                <a:lumMod val="95000"/>
              </a:schemeClr>
            </a:solidFill>
          </p:grpSpPr>
          <p:sp>
            <p:nvSpPr>
              <p:cNvPr id="178" name="Rectangle 177">
                <a:extLst>
                  <a:ext uri="{FF2B5EF4-FFF2-40B4-BE49-F238E27FC236}">
                    <a16:creationId xmlns:a16="http://schemas.microsoft.com/office/drawing/2014/main" id="{A6ECB505-A13E-D741-BA43-6FDF56CF270E}"/>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9" name="Isosceles Triangle 6">
                <a:extLst>
                  <a:ext uri="{FF2B5EF4-FFF2-40B4-BE49-F238E27FC236}">
                    <a16:creationId xmlns:a16="http://schemas.microsoft.com/office/drawing/2014/main" id="{90EF7B93-B586-2D41-ADB7-406D0BEB0D75}"/>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74" name="TextBox 173">
            <a:extLst>
              <a:ext uri="{FF2B5EF4-FFF2-40B4-BE49-F238E27FC236}">
                <a16:creationId xmlns:a16="http://schemas.microsoft.com/office/drawing/2014/main" id="{A4C31C51-A9D1-BF40-B62E-7912241388D4}"/>
              </a:ext>
            </a:extLst>
          </p:cNvPr>
          <p:cNvSpPr txBox="1"/>
          <p:nvPr/>
        </p:nvSpPr>
        <p:spPr>
          <a:xfrm>
            <a:off x="3193848" y="3954832"/>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8</a:t>
            </a:r>
            <a:endParaRPr lang="ko-KR" altLang="en-US" b="1" dirty="0">
              <a:solidFill>
                <a:schemeClr val="bg1"/>
              </a:solidFill>
              <a:cs typeface="Arial" pitchFamily="34" charset="0"/>
            </a:endParaRPr>
          </a:p>
        </p:txBody>
      </p:sp>
      <p:sp>
        <p:nvSpPr>
          <p:cNvPr id="175" name="TextBox 174">
            <a:extLst>
              <a:ext uri="{FF2B5EF4-FFF2-40B4-BE49-F238E27FC236}">
                <a16:creationId xmlns:a16="http://schemas.microsoft.com/office/drawing/2014/main" id="{035D4CF1-AB5D-5645-9BE6-00201A6C5E7D}"/>
              </a:ext>
            </a:extLst>
          </p:cNvPr>
          <p:cNvSpPr txBox="1"/>
          <p:nvPr/>
        </p:nvSpPr>
        <p:spPr>
          <a:xfrm>
            <a:off x="3830477" y="407565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Work environment</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1"/>
          </p:nvPr>
        </p:nvSpPr>
        <p:spPr>
          <a:xfrm>
            <a:off x="0" y="555526"/>
            <a:ext cx="9144000" cy="288032"/>
          </a:xfrm>
        </p:spPr>
        <p:txBody>
          <a:bodyPr/>
          <a:lstStyle/>
          <a:p>
            <a:r>
              <a:rPr lang="en-US" dirty="0"/>
              <a:t>Android app – Example flow </a:t>
            </a:r>
            <a:endParaRPr lang="he-IL" dirty="0"/>
          </a:p>
        </p:txBody>
      </p:sp>
      <p:pic>
        <p:nvPicPr>
          <p:cNvPr id="5" name="תמונה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663" y="997260"/>
            <a:ext cx="1879691" cy="3343300"/>
          </a:xfrm>
          <a:prstGeom prst="rect">
            <a:avLst/>
          </a:prstGeom>
        </p:spPr>
      </p:pic>
      <p:pic>
        <p:nvPicPr>
          <p:cNvPr id="6" name="תמונה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3623" y="998781"/>
            <a:ext cx="1878836" cy="3341779"/>
          </a:xfrm>
          <a:prstGeom prst="rect">
            <a:avLst/>
          </a:prstGeom>
        </p:spPr>
      </p:pic>
      <p:pic>
        <p:nvPicPr>
          <p:cNvPr id="7" name="תמונה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992661"/>
            <a:ext cx="1882277" cy="3347899"/>
          </a:xfrm>
          <a:prstGeom prst="rect">
            <a:avLst/>
          </a:prstGeom>
        </p:spPr>
      </p:pic>
      <p:pic>
        <p:nvPicPr>
          <p:cNvPr id="8" name="תמונה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1728" y="994430"/>
            <a:ext cx="1881282" cy="3346130"/>
          </a:xfrm>
          <a:prstGeom prst="rect">
            <a:avLst/>
          </a:prstGeom>
        </p:spPr>
      </p:pic>
      <p:sp>
        <p:nvSpPr>
          <p:cNvPr id="11" name="חץ ימינה 10"/>
          <p:cNvSpPr/>
          <p:nvPr/>
        </p:nvSpPr>
        <p:spPr>
          <a:xfrm>
            <a:off x="2135458"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2" name="חץ ימינה 11"/>
          <p:cNvSpPr/>
          <p:nvPr/>
        </p:nvSpPr>
        <p:spPr>
          <a:xfrm>
            <a:off x="2135458"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3" name="חץ ימינה 12"/>
          <p:cNvSpPr/>
          <p:nvPr/>
        </p:nvSpPr>
        <p:spPr>
          <a:xfrm>
            <a:off x="4444786"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4" name="חץ ימינה 13"/>
          <p:cNvSpPr/>
          <p:nvPr/>
        </p:nvSpPr>
        <p:spPr>
          <a:xfrm>
            <a:off x="4444786"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5" name="חץ ימינה 14"/>
          <p:cNvSpPr/>
          <p:nvPr/>
        </p:nvSpPr>
        <p:spPr>
          <a:xfrm>
            <a:off x="6755338"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6" name="חץ ימינה 15"/>
          <p:cNvSpPr/>
          <p:nvPr/>
        </p:nvSpPr>
        <p:spPr>
          <a:xfrm>
            <a:off x="6755338"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7" name="מלבן 16"/>
          <p:cNvSpPr/>
          <p:nvPr/>
        </p:nvSpPr>
        <p:spPr>
          <a:xfrm>
            <a:off x="527649" y="2625654"/>
            <a:ext cx="1152128"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8" name="מלבן 17"/>
          <p:cNvSpPr/>
          <p:nvPr/>
        </p:nvSpPr>
        <p:spPr>
          <a:xfrm>
            <a:off x="2555776" y="2355726"/>
            <a:ext cx="1728191"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19" name="מלבן 18"/>
          <p:cNvSpPr/>
          <p:nvPr/>
        </p:nvSpPr>
        <p:spPr>
          <a:xfrm>
            <a:off x="4860032" y="2776348"/>
            <a:ext cx="1728193"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20" name="מלבן 19"/>
          <p:cNvSpPr/>
          <p:nvPr/>
        </p:nvSpPr>
        <p:spPr>
          <a:xfrm>
            <a:off x="8172400" y="3363838"/>
            <a:ext cx="520547"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21" name="מלבן 20"/>
          <p:cNvSpPr/>
          <p:nvPr/>
        </p:nvSpPr>
        <p:spPr>
          <a:xfrm>
            <a:off x="7368283" y="3363838"/>
            <a:ext cx="520547"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Tree>
    <p:extLst>
      <p:ext uri="{BB962C8B-B14F-4D97-AF65-F5344CB8AC3E}">
        <p14:creationId xmlns:p14="http://schemas.microsoft.com/office/powerpoint/2010/main" val="1163641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קבוצה 3"/>
          <p:cNvGrpSpPr/>
          <p:nvPr/>
        </p:nvGrpSpPr>
        <p:grpSpPr>
          <a:xfrm>
            <a:off x="5148064" y="2449538"/>
            <a:ext cx="1643568" cy="1241078"/>
            <a:chOff x="4819650" y="3266051"/>
            <a:chExt cx="3401712" cy="1654770"/>
          </a:xfrm>
        </p:grpSpPr>
        <p:sp>
          <p:nvSpPr>
            <p:cNvPr id="5" name="מלבן 4"/>
            <p:cNvSpPr/>
            <p:nvPr/>
          </p:nvSpPr>
          <p:spPr>
            <a:xfrm>
              <a:off x="4819650" y="4061626"/>
              <a:ext cx="3401711" cy="859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sp>
          <p:nvSpPr>
            <p:cNvPr id="6" name="מלבן 5"/>
            <p:cNvSpPr/>
            <p:nvPr/>
          </p:nvSpPr>
          <p:spPr>
            <a:xfrm>
              <a:off x="4819650" y="3266051"/>
              <a:ext cx="3401712" cy="8116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grpSp>
      <p:sp>
        <p:nvSpPr>
          <p:cNvPr id="7" name="צורה חופשית 6"/>
          <p:cNvSpPr/>
          <p:nvPr/>
        </p:nvSpPr>
        <p:spPr>
          <a:xfrm>
            <a:off x="4877108" y="2278243"/>
            <a:ext cx="771525" cy="225285"/>
          </a:xfrm>
          <a:custGeom>
            <a:avLst/>
            <a:gdLst>
              <a:gd name="connsiteX0" fmla="*/ 0 w 1028700"/>
              <a:gd name="connsiteY0" fmla="*/ 0 h 320040"/>
              <a:gd name="connsiteX1" fmla="*/ 1028700 w 1028700"/>
              <a:gd name="connsiteY1" fmla="*/ 0 h 320040"/>
              <a:gd name="connsiteX2" fmla="*/ 1028700 w 1028700"/>
              <a:gd name="connsiteY2" fmla="*/ 320040 h 320040"/>
            </a:gdLst>
            <a:ahLst/>
            <a:cxnLst>
              <a:cxn ang="0">
                <a:pos x="connsiteX0" y="connsiteY0"/>
              </a:cxn>
              <a:cxn ang="0">
                <a:pos x="connsiteX1" y="connsiteY1"/>
              </a:cxn>
              <a:cxn ang="0">
                <a:pos x="connsiteX2" y="connsiteY2"/>
              </a:cxn>
            </a:cxnLst>
            <a:rect l="l" t="t" r="r" b="b"/>
            <a:pathLst>
              <a:path w="1028700" h="320040">
                <a:moveTo>
                  <a:pt x="0" y="0"/>
                </a:moveTo>
                <a:lnTo>
                  <a:pt x="1028700" y="0"/>
                </a:lnTo>
                <a:lnTo>
                  <a:pt x="1028700" y="32004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cxnSp>
        <p:nvCxnSpPr>
          <p:cNvPr id="8" name="מחבר ישר 7"/>
          <p:cNvCxnSpPr>
            <a:stCxn id="24" idx="2"/>
          </p:cNvCxnSpPr>
          <p:nvPr/>
        </p:nvCxnSpPr>
        <p:spPr>
          <a:xfrm>
            <a:off x="4504203" y="4072827"/>
            <a:ext cx="0" cy="2768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קבוצה 8"/>
          <p:cNvGrpSpPr/>
          <p:nvPr/>
        </p:nvGrpSpPr>
        <p:grpSpPr>
          <a:xfrm>
            <a:off x="2216775" y="2449538"/>
            <a:ext cx="2579090" cy="1241078"/>
            <a:chOff x="4819650" y="3266051"/>
            <a:chExt cx="3401712" cy="1654770"/>
          </a:xfrm>
        </p:grpSpPr>
        <p:sp>
          <p:nvSpPr>
            <p:cNvPr id="10" name="מלבן 9"/>
            <p:cNvSpPr/>
            <p:nvPr/>
          </p:nvSpPr>
          <p:spPr>
            <a:xfrm>
              <a:off x="4819650" y="4061626"/>
              <a:ext cx="3401711" cy="859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sp>
          <p:nvSpPr>
            <p:cNvPr id="11" name="מלבן 10"/>
            <p:cNvSpPr/>
            <p:nvPr/>
          </p:nvSpPr>
          <p:spPr>
            <a:xfrm>
              <a:off x="4819650" y="3266051"/>
              <a:ext cx="3401712" cy="8116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grpSp>
      <p:sp>
        <p:nvSpPr>
          <p:cNvPr id="12" name="צורה חופשית 11"/>
          <p:cNvSpPr/>
          <p:nvPr/>
        </p:nvSpPr>
        <p:spPr>
          <a:xfrm>
            <a:off x="4335573" y="228334"/>
            <a:ext cx="1045046"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Characterization</a:t>
            </a:r>
            <a:endParaRPr lang="he-IL" sz="750" dirty="0">
              <a:solidFill>
                <a:schemeClr val="tx1"/>
              </a:solidFill>
            </a:endParaRPr>
          </a:p>
        </p:txBody>
      </p:sp>
      <p:sp>
        <p:nvSpPr>
          <p:cNvPr id="13" name="צורה חופשית 12"/>
          <p:cNvSpPr/>
          <p:nvPr/>
        </p:nvSpPr>
        <p:spPr>
          <a:xfrm>
            <a:off x="4823806" y="735837"/>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צורה חופשית 13"/>
          <p:cNvSpPr/>
          <p:nvPr/>
        </p:nvSpPr>
        <p:spPr>
          <a:xfrm>
            <a:off x="4335573" y="938839"/>
            <a:ext cx="1045046"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a:lnSpc>
                <a:spcPct val="90000"/>
              </a:lnSpc>
              <a:spcBef>
                <a:spcPct val="0"/>
              </a:spcBef>
              <a:spcAft>
                <a:spcPct val="35000"/>
              </a:spcAft>
            </a:pPr>
            <a:r>
              <a:rPr lang="en-US" sz="750" dirty="0">
                <a:solidFill>
                  <a:schemeClr val="tx1"/>
                </a:solidFill>
              </a:rPr>
              <a:t>Design</a:t>
            </a:r>
            <a:endParaRPr lang="he-IL" sz="750" dirty="0">
              <a:solidFill>
                <a:schemeClr val="tx1"/>
              </a:solidFill>
            </a:endParaRPr>
          </a:p>
        </p:txBody>
      </p:sp>
      <p:sp>
        <p:nvSpPr>
          <p:cNvPr id="15" name="צורה חופשית 14"/>
          <p:cNvSpPr/>
          <p:nvPr/>
        </p:nvSpPr>
        <p:spPr>
          <a:xfrm>
            <a:off x="4823806" y="1446343"/>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צורה חופשית 15"/>
          <p:cNvSpPr/>
          <p:nvPr/>
        </p:nvSpPr>
        <p:spPr>
          <a:xfrm>
            <a:off x="2965312" y="2487898"/>
            <a:ext cx="761255"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Deployment on </a:t>
            </a:r>
            <a:r>
              <a:rPr lang="en-US" sz="825" b="1" dirty="0">
                <a:solidFill>
                  <a:schemeClr val="tx1"/>
                </a:solidFill>
              </a:rPr>
              <a:t>Ganache</a:t>
            </a:r>
            <a:endParaRPr lang="he-IL" sz="825" b="1" dirty="0">
              <a:solidFill>
                <a:schemeClr val="tx1"/>
              </a:solidFill>
            </a:endParaRPr>
          </a:p>
        </p:txBody>
      </p:sp>
      <p:sp>
        <p:nvSpPr>
          <p:cNvPr id="17" name="צורה חופשית 16"/>
          <p:cNvSpPr/>
          <p:nvPr/>
        </p:nvSpPr>
        <p:spPr>
          <a:xfrm>
            <a:off x="4301283" y="2284897"/>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צורה חופשית 17"/>
          <p:cNvSpPr/>
          <p:nvPr/>
        </p:nvSpPr>
        <p:spPr>
          <a:xfrm>
            <a:off x="3911297" y="2487898"/>
            <a:ext cx="804904"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b="1" dirty="0">
                <a:solidFill>
                  <a:schemeClr val="tx1"/>
                </a:solidFill>
              </a:rPr>
              <a:t>Web3</a:t>
            </a:r>
            <a:r>
              <a:rPr lang="en-US" sz="750" dirty="0">
                <a:solidFill>
                  <a:schemeClr val="tx1"/>
                </a:solidFill>
              </a:rPr>
              <a:t> JS testing</a:t>
            </a:r>
            <a:endParaRPr lang="he-IL" sz="750" dirty="0">
              <a:solidFill>
                <a:schemeClr val="tx1"/>
              </a:solidFill>
            </a:endParaRPr>
          </a:p>
        </p:txBody>
      </p:sp>
      <p:sp>
        <p:nvSpPr>
          <p:cNvPr id="19" name="צורה חופשית 18"/>
          <p:cNvSpPr/>
          <p:nvPr/>
        </p:nvSpPr>
        <p:spPr>
          <a:xfrm>
            <a:off x="3846245" y="2995402"/>
            <a:ext cx="489327" cy="187710"/>
          </a:xfrm>
          <a:custGeom>
            <a:avLst/>
            <a:gdLst/>
            <a:ahLst/>
            <a:cxnLst/>
            <a:rect l="0" t="0" r="0" b="0"/>
            <a:pathLst>
              <a:path>
                <a:moveTo>
                  <a:pt x="652436" y="0"/>
                </a:moveTo>
                <a:lnTo>
                  <a:pt x="652436" y="125140"/>
                </a:lnTo>
                <a:lnTo>
                  <a:pt x="0" y="125140"/>
                </a:lnTo>
                <a:lnTo>
                  <a:pt x="0" y="250280"/>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צורה חופשית 19"/>
          <p:cNvSpPr/>
          <p:nvPr/>
        </p:nvSpPr>
        <p:spPr>
          <a:xfrm>
            <a:off x="3469164" y="3183113"/>
            <a:ext cx="754162" cy="461366"/>
          </a:xfrm>
          <a:custGeom>
            <a:avLst/>
            <a:gdLst>
              <a:gd name="connsiteX0" fmla="*/ 0 w 922733"/>
              <a:gd name="connsiteY0" fmla="*/ 61516 h 615155"/>
              <a:gd name="connsiteX1" fmla="*/ 61516 w 922733"/>
              <a:gd name="connsiteY1" fmla="*/ 0 h 615155"/>
              <a:gd name="connsiteX2" fmla="*/ 861218 w 922733"/>
              <a:gd name="connsiteY2" fmla="*/ 0 h 615155"/>
              <a:gd name="connsiteX3" fmla="*/ 922734 w 922733"/>
              <a:gd name="connsiteY3" fmla="*/ 61516 h 615155"/>
              <a:gd name="connsiteX4" fmla="*/ 922733 w 922733"/>
              <a:gd name="connsiteY4" fmla="*/ 553640 h 615155"/>
              <a:gd name="connsiteX5" fmla="*/ 861217 w 922733"/>
              <a:gd name="connsiteY5" fmla="*/ 615156 h 615155"/>
              <a:gd name="connsiteX6" fmla="*/ 61516 w 922733"/>
              <a:gd name="connsiteY6" fmla="*/ 615155 h 615155"/>
              <a:gd name="connsiteX7" fmla="*/ 0 w 922733"/>
              <a:gd name="connsiteY7" fmla="*/ 553639 h 615155"/>
              <a:gd name="connsiteX8" fmla="*/ 0 w 922733"/>
              <a:gd name="connsiteY8" fmla="*/ 61516 h 61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733" h="615155">
                <a:moveTo>
                  <a:pt x="0" y="61516"/>
                </a:moveTo>
                <a:cubicBezTo>
                  <a:pt x="0" y="27542"/>
                  <a:pt x="27542" y="0"/>
                  <a:pt x="61516" y="0"/>
                </a:cubicBezTo>
                <a:lnTo>
                  <a:pt x="861218" y="0"/>
                </a:lnTo>
                <a:cubicBezTo>
                  <a:pt x="895192" y="0"/>
                  <a:pt x="922734" y="27542"/>
                  <a:pt x="922734" y="61516"/>
                </a:cubicBezTo>
                <a:cubicBezTo>
                  <a:pt x="922734" y="225557"/>
                  <a:pt x="922733" y="389599"/>
                  <a:pt x="922733" y="553640"/>
                </a:cubicBezTo>
                <a:cubicBezTo>
                  <a:pt x="922733" y="587614"/>
                  <a:pt x="895191" y="615156"/>
                  <a:pt x="861217" y="615156"/>
                </a:cubicBezTo>
                <a:lnTo>
                  <a:pt x="61516" y="615155"/>
                </a:lnTo>
                <a:cubicBezTo>
                  <a:pt x="27542" y="615155"/>
                  <a:pt x="0" y="587613"/>
                  <a:pt x="0" y="553639"/>
                </a:cubicBezTo>
                <a:lnTo>
                  <a:pt x="0" y="61516"/>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088" tIns="42088" rIns="42088" bIns="42088" numCol="1" spcCol="1270" anchor="ctr" anchorCtr="0">
            <a:noAutofit/>
          </a:bodyPr>
          <a:lstStyle/>
          <a:p>
            <a:pPr algn="ctr" defTabSz="333375">
              <a:lnSpc>
                <a:spcPct val="90000"/>
              </a:lnSpc>
              <a:spcBef>
                <a:spcPct val="0"/>
              </a:spcBef>
              <a:spcAft>
                <a:spcPct val="35000"/>
              </a:spcAft>
            </a:pPr>
            <a:r>
              <a:rPr lang="en-US" sz="750" dirty="0">
                <a:solidFill>
                  <a:schemeClr val="tx1"/>
                </a:solidFill>
              </a:rPr>
              <a:t>Deployment on </a:t>
            </a:r>
            <a:r>
              <a:rPr lang="en-US" sz="825" b="1" dirty="0" err="1">
                <a:solidFill>
                  <a:schemeClr val="tx1"/>
                </a:solidFill>
              </a:rPr>
              <a:t>Ropsten</a:t>
            </a:r>
            <a:endParaRPr lang="he-IL" sz="825" b="1" dirty="0">
              <a:solidFill>
                <a:schemeClr val="tx1"/>
              </a:solidFill>
            </a:endParaRPr>
          </a:p>
        </p:txBody>
      </p:sp>
      <p:sp>
        <p:nvSpPr>
          <p:cNvPr id="21" name="צורה חופשית 20"/>
          <p:cNvSpPr/>
          <p:nvPr/>
        </p:nvSpPr>
        <p:spPr>
          <a:xfrm>
            <a:off x="5238723" y="2487898"/>
            <a:ext cx="1181357"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Android app development</a:t>
            </a:r>
            <a:endParaRPr lang="he-IL" sz="750" dirty="0">
              <a:solidFill>
                <a:schemeClr val="tx1"/>
              </a:solidFill>
            </a:endParaRPr>
          </a:p>
        </p:txBody>
      </p:sp>
      <p:sp>
        <p:nvSpPr>
          <p:cNvPr id="22" name="צורה חופשית 21"/>
          <p:cNvSpPr/>
          <p:nvPr/>
        </p:nvSpPr>
        <p:spPr>
          <a:xfrm flipH="1">
            <a:off x="3435975" y="2995402"/>
            <a:ext cx="410270" cy="187710"/>
          </a:xfrm>
          <a:custGeom>
            <a:avLst/>
            <a:gdLst/>
            <a:ahLst/>
            <a:cxnLst/>
            <a:rect l="0" t="0" r="0" b="0"/>
            <a:pathLst>
              <a:path>
                <a:moveTo>
                  <a:pt x="652436" y="0"/>
                </a:moveTo>
                <a:lnTo>
                  <a:pt x="652436" y="125140"/>
                </a:lnTo>
                <a:lnTo>
                  <a:pt x="0" y="125140"/>
                </a:lnTo>
                <a:lnTo>
                  <a:pt x="0" y="250280"/>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pic>
        <p:nvPicPr>
          <p:cNvPr id="23" name="Picture 5">
            <a:extLst>
              <a:ext uri="{FF2B5EF4-FFF2-40B4-BE49-F238E27FC236}">
                <a16:creationId xmlns:a16="http://schemas.microsoft.com/office/drawing/2014/main" id="{8F980D94-411C-9347-B785-37C7931329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125" y="2909146"/>
            <a:ext cx="369458" cy="360221"/>
          </a:xfrm>
          <a:prstGeom prst="rect">
            <a:avLst/>
          </a:prstGeom>
          <a:effectLst/>
        </p:spPr>
      </p:pic>
      <p:sp>
        <p:nvSpPr>
          <p:cNvPr id="24" name="מלבן 23"/>
          <p:cNvSpPr/>
          <p:nvPr/>
        </p:nvSpPr>
        <p:spPr>
          <a:xfrm>
            <a:off x="2216775" y="3842145"/>
            <a:ext cx="4574856" cy="2306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350" dirty="0">
                <a:solidFill>
                  <a:schemeClr val="tx1"/>
                </a:solidFill>
              </a:rPr>
              <a:t>Web3J</a:t>
            </a:r>
            <a:endParaRPr lang="he-IL" sz="1350" dirty="0">
              <a:solidFill>
                <a:schemeClr val="tx1"/>
              </a:solidFill>
            </a:endParaRPr>
          </a:p>
        </p:txBody>
      </p:sp>
      <p:cxnSp>
        <p:nvCxnSpPr>
          <p:cNvPr id="25" name="מחבר ישר 24"/>
          <p:cNvCxnSpPr/>
          <p:nvPr/>
        </p:nvCxnSpPr>
        <p:spPr>
          <a:xfrm>
            <a:off x="3846244" y="3647813"/>
            <a:ext cx="0" cy="1943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מחבר ישר 25"/>
          <p:cNvCxnSpPr/>
          <p:nvPr/>
        </p:nvCxnSpPr>
        <p:spPr>
          <a:xfrm>
            <a:off x="5411623" y="2995401"/>
            <a:ext cx="0" cy="69521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 name="מלבן מעוגל 26"/>
          <p:cNvSpPr/>
          <p:nvPr/>
        </p:nvSpPr>
        <p:spPr>
          <a:xfrm>
            <a:off x="2188057" y="4196844"/>
            <a:ext cx="4603574" cy="607154"/>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350" dirty="0" err="1">
                <a:solidFill>
                  <a:schemeClr val="tx1"/>
                </a:solidFill>
              </a:rPr>
              <a:t>Dapp</a:t>
            </a:r>
            <a:endParaRPr lang="he-IL" sz="1350" dirty="0">
              <a:solidFill>
                <a:schemeClr val="tx1"/>
              </a:solidFill>
            </a:endParaRPr>
          </a:p>
        </p:txBody>
      </p:sp>
      <p:pic>
        <p:nvPicPr>
          <p:cNvPr id="28" name="Picture 12">
            <a:extLst>
              <a:ext uri="{FF2B5EF4-FFF2-40B4-BE49-F238E27FC236}">
                <a16:creationId xmlns:a16="http://schemas.microsoft.com/office/drawing/2014/main" id="{2F39413A-96B7-E640-960A-484338EF1C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2866" y="3112210"/>
            <a:ext cx="1131798" cy="457953"/>
          </a:xfrm>
          <a:prstGeom prst="rect">
            <a:avLst/>
          </a:prstGeom>
          <a:effectLst/>
        </p:spPr>
      </p:pic>
      <p:sp>
        <p:nvSpPr>
          <p:cNvPr id="29" name="צורה חופשית 28"/>
          <p:cNvSpPr/>
          <p:nvPr/>
        </p:nvSpPr>
        <p:spPr>
          <a:xfrm>
            <a:off x="3345488" y="2137410"/>
            <a:ext cx="1531620" cy="337185"/>
          </a:xfrm>
          <a:custGeom>
            <a:avLst/>
            <a:gdLst>
              <a:gd name="connsiteX0" fmla="*/ 0 w 2042160"/>
              <a:gd name="connsiteY0" fmla="*/ 449580 h 449580"/>
              <a:gd name="connsiteX1" fmla="*/ 0 w 2042160"/>
              <a:gd name="connsiteY1" fmla="*/ 190500 h 449580"/>
              <a:gd name="connsiteX2" fmla="*/ 2042160 w 2042160"/>
              <a:gd name="connsiteY2" fmla="*/ 190500 h 449580"/>
              <a:gd name="connsiteX3" fmla="*/ 2042160 w 2042160"/>
              <a:gd name="connsiteY3" fmla="*/ 0 h 449580"/>
            </a:gdLst>
            <a:ahLst/>
            <a:cxnLst>
              <a:cxn ang="0">
                <a:pos x="connsiteX0" y="connsiteY0"/>
              </a:cxn>
              <a:cxn ang="0">
                <a:pos x="connsiteX1" y="connsiteY1"/>
              </a:cxn>
              <a:cxn ang="0">
                <a:pos x="connsiteX2" y="connsiteY2"/>
              </a:cxn>
              <a:cxn ang="0">
                <a:pos x="connsiteX3" y="connsiteY3"/>
              </a:cxn>
            </a:cxnLst>
            <a:rect l="l" t="t" r="r" b="b"/>
            <a:pathLst>
              <a:path w="2042160" h="449580">
                <a:moveTo>
                  <a:pt x="0" y="449580"/>
                </a:moveTo>
                <a:lnTo>
                  <a:pt x="0" y="190500"/>
                </a:lnTo>
                <a:lnTo>
                  <a:pt x="2042160" y="190500"/>
                </a:lnTo>
                <a:lnTo>
                  <a:pt x="204216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sp>
        <p:nvSpPr>
          <p:cNvPr id="30" name="צורה חופשית 29"/>
          <p:cNvSpPr/>
          <p:nvPr/>
        </p:nvSpPr>
        <p:spPr>
          <a:xfrm>
            <a:off x="4223326" y="1649345"/>
            <a:ext cx="1269540"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a:lnSpc>
                <a:spcPct val="90000"/>
              </a:lnSpc>
              <a:spcBef>
                <a:spcPct val="0"/>
              </a:spcBef>
              <a:spcAft>
                <a:spcPct val="35000"/>
              </a:spcAft>
            </a:pPr>
            <a:r>
              <a:rPr lang="en-US" sz="750" dirty="0">
                <a:solidFill>
                  <a:schemeClr val="tx1"/>
                </a:solidFill>
              </a:rPr>
              <a:t>Contracts implementation in </a:t>
            </a:r>
            <a:r>
              <a:rPr lang="en-US" sz="825" b="1" dirty="0">
                <a:solidFill>
                  <a:schemeClr val="tx1"/>
                </a:solidFill>
              </a:rPr>
              <a:t>Solidity</a:t>
            </a:r>
            <a:endParaRPr lang="he-IL" sz="750" b="1" dirty="0">
              <a:solidFill>
                <a:schemeClr val="tx1"/>
              </a:solidFill>
            </a:endParaRPr>
          </a:p>
        </p:txBody>
      </p:sp>
      <p:sp>
        <p:nvSpPr>
          <p:cNvPr id="36" name="TextBox 35"/>
          <p:cNvSpPr txBox="1"/>
          <p:nvPr/>
        </p:nvSpPr>
        <p:spPr>
          <a:xfrm rot="10800000">
            <a:off x="8323251" y="199272"/>
            <a:ext cx="738664" cy="4608512"/>
          </a:xfrm>
          <a:prstGeom prst="rect">
            <a:avLst/>
          </a:prstGeom>
          <a:noFill/>
        </p:spPr>
        <p:txBody>
          <a:bodyPr vert="vert270" wrap="square" rtlCol="1">
            <a:spAutoFit/>
          </a:bodyPr>
          <a:lstStyle/>
          <a:p>
            <a:r>
              <a:rPr lang="en-US" sz="3600" dirty="0">
                <a:solidFill>
                  <a:schemeClr val="bg1">
                    <a:lumMod val="65000"/>
                  </a:schemeClr>
                </a:solidFill>
              </a:rPr>
              <a:t>Development process </a:t>
            </a:r>
            <a:endParaRPr lang="he-IL" sz="3600" dirty="0">
              <a:solidFill>
                <a:schemeClr val="bg1">
                  <a:lumMod val="65000"/>
                </a:schemeClr>
              </a:solidFill>
            </a:endParaRPr>
          </a:p>
        </p:txBody>
      </p:sp>
      <p:cxnSp>
        <p:nvCxnSpPr>
          <p:cNvPr id="38" name="מחבר ישר 37"/>
          <p:cNvCxnSpPr/>
          <p:nvPr/>
        </p:nvCxnSpPr>
        <p:spPr>
          <a:xfrm>
            <a:off x="5409767" y="3690616"/>
            <a:ext cx="0" cy="1515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53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a:xfrm>
            <a:off x="1907704" y="2283718"/>
            <a:ext cx="6984776" cy="576064"/>
          </a:xfrm>
        </p:spPr>
        <p:txBody>
          <a:bodyPr/>
          <a:lstStyle/>
          <a:p>
            <a:pPr algn="ctr"/>
            <a:r>
              <a:rPr lang="en-US"/>
              <a:t>Use Case - Demo</a:t>
            </a:r>
            <a:endParaRPr lang="he-IL"/>
          </a:p>
        </p:txBody>
      </p:sp>
    </p:spTree>
    <p:extLst>
      <p:ext uri="{BB962C8B-B14F-4D97-AF65-F5344CB8AC3E}">
        <p14:creationId xmlns:p14="http://schemas.microsoft.com/office/powerpoint/2010/main" val="3988333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GAS cost</a:t>
            </a:r>
            <a:endParaRPr lang="he-IL" dirty="0"/>
          </a:p>
        </p:txBody>
      </p:sp>
      <p:pic>
        <p:nvPicPr>
          <p:cNvPr id="3" name="תמונה 2"/>
          <p:cNvPicPr>
            <a:picLocks noChangeAspect="1"/>
          </p:cNvPicPr>
          <p:nvPr/>
        </p:nvPicPr>
        <p:blipFill>
          <a:blip r:embed="rId2"/>
          <a:stretch>
            <a:fillRect/>
          </a:stretch>
        </p:blipFill>
        <p:spPr>
          <a:xfrm>
            <a:off x="2136286" y="1635646"/>
            <a:ext cx="6671627" cy="2556495"/>
          </a:xfrm>
          <a:prstGeom prst="rect">
            <a:avLst/>
          </a:prstGeom>
        </p:spPr>
      </p:pic>
    </p:spTree>
    <p:extLst>
      <p:ext uri="{BB962C8B-B14F-4D97-AF65-F5344CB8AC3E}">
        <p14:creationId xmlns:p14="http://schemas.microsoft.com/office/powerpoint/2010/main" val="119855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a:xfrm>
            <a:off x="1907704" y="339502"/>
            <a:ext cx="6984776" cy="576064"/>
          </a:xfrm>
        </p:spPr>
        <p:txBody>
          <a:bodyPr/>
          <a:lstStyle/>
          <a:p>
            <a:pPr algn="ctr"/>
            <a:r>
              <a:rPr lang="en-US" dirty="0"/>
              <a:t>Conclusions</a:t>
            </a:r>
            <a:endParaRPr lang="he-IL" dirty="0"/>
          </a:p>
        </p:txBody>
      </p:sp>
      <p:sp>
        <p:nvSpPr>
          <p:cNvPr id="3" name="TextBox 2"/>
          <p:cNvSpPr txBox="1"/>
          <p:nvPr/>
        </p:nvSpPr>
        <p:spPr>
          <a:xfrm>
            <a:off x="2051720" y="1563638"/>
            <a:ext cx="6696744" cy="2862322"/>
          </a:xfrm>
          <a:prstGeom prst="rect">
            <a:avLst/>
          </a:prstGeom>
          <a:noFill/>
        </p:spPr>
        <p:txBody>
          <a:bodyPr wrap="square" rtlCol="1">
            <a:spAutoFit/>
          </a:bodyPr>
          <a:lstStyle/>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Limitations of a blockchain based app</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Security issues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Strengths of smart contracts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Backend services expanses are paid by user</a:t>
            </a:r>
          </a:p>
          <a:p>
            <a:endParaRPr lang="en-US" dirty="0">
              <a:solidFill>
                <a:schemeClr val="bg1"/>
              </a:solidFill>
            </a:endParaRPr>
          </a:p>
          <a:p>
            <a:endParaRPr lang="he-IL" dirty="0"/>
          </a:p>
        </p:txBody>
      </p:sp>
    </p:spTree>
    <p:extLst>
      <p:ext uri="{BB962C8B-B14F-4D97-AF65-F5344CB8AC3E}">
        <p14:creationId xmlns:p14="http://schemas.microsoft.com/office/powerpoint/2010/main" val="4051827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07451-94B2-7E48-84BD-4896ECC97149}"/>
              </a:ext>
            </a:extLst>
          </p:cNvPr>
          <p:cNvSpPr>
            <a:spLocks noGrp="1"/>
          </p:cNvSpPr>
          <p:nvPr>
            <p:ph type="body" sz="quarter" idx="10"/>
          </p:nvPr>
        </p:nvSpPr>
        <p:spPr/>
        <p:txBody>
          <a:bodyPr/>
          <a:lstStyle/>
          <a:p>
            <a:pPr algn="ctr"/>
            <a:r>
              <a:rPr lang="en-US" dirty="0"/>
              <a:t>Future work</a:t>
            </a:r>
          </a:p>
        </p:txBody>
      </p:sp>
      <p:sp>
        <p:nvSpPr>
          <p:cNvPr id="3" name="Rectangle 2">
            <a:extLst>
              <a:ext uri="{FF2B5EF4-FFF2-40B4-BE49-F238E27FC236}">
                <a16:creationId xmlns:a16="http://schemas.microsoft.com/office/drawing/2014/main" id="{EFCFB89B-FC3A-2F44-8D81-F62DA4552F33}"/>
              </a:ext>
            </a:extLst>
          </p:cNvPr>
          <p:cNvSpPr/>
          <p:nvPr/>
        </p:nvSpPr>
        <p:spPr>
          <a:xfrm>
            <a:off x="1979712" y="1491630"/>
            <a:ext cx="7210307" cy="1477328"/>
          </a:xfrm>
          <a:prstGeom prst="rect">
            <a:avLst/>
          </a:prstGeom>
        </p:spPr>
        <p:txBody>
          <a:bodyPr wrap="none">
            <a:spAutoFit/>
          </a:bodyPr>
          <a:lstStyle/>
          <a:p>
            <a:pPr marL="285750" indent="-285750">
              <a:buFont typeface="Arial" panose="020B0604020202020204" pitchFamily="34" charset="0"/>
              <a:buChar char="•"/>
            </a:pPr>
            <a:r>
              <a:rPr lang="en-US" dirty="0">
                <a:solidFill>
                  <a:schemeClr val="bg1"/>
                </a:solidFill>
              </a:rPr>
              <a:t>Optimizing contracts to minimize costs.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Define different kinds of packages contracts – with different terms.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312919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723878"/>
            <a:ext cx="9144000" cy="576063"/>
          </a:xfrm>
        </p:spPr>
        <p:txBody>
          <a:bodyPr/>
          <a:lstStyle/>
          <a:p>
            <a:r>
              <a:rPr lang="en-US" altLang="ko-KR" dirty="0"/>
              <a:t>Questions</a:t>
            </a:r>
          </a:p>
          <a:p>
            <a:r>
              <a:rPr lang="en-US" altLang="ko-KR" dirty="0"/>
              <a:t>?</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D949BF-8EF5-564C-B1C4-623F6654BE98}"/>
              </a:ext>
            </a:extLst>
          </p:cNvPr>
          <p:cNvSpPr>
            <a:spLocks noGrp="1"/>
          </p:cNvSpPr>
          <p:nvPr>
            <p:ph type="body" sz="quarter" idx="10"/>
          </p:nvPr>
        </p:nvSpPr>
        <p:spPr/>
        <p:txBody>
          <a:bodyPr/>
          <a:lstStyle/>
          <a:p>
            <a:r>
              <a:rPr lang="en-US" dirty="0"/>
              <a:t>Thank you !</a:t>
            </a:r>
          </a:p>
        </p:txBody>
      </p:sp>
    </p:spTree>
    <p:extLst>
      <p:ext uri="{BB962C8B-B14F-4D97-AF65-F5344CB8AC3E}">
        <p14:creationId xmlns:p14="http://schemas.microsoft.com/office/powerpoint/2010/main" val="172229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EA5CDBF-0A2D-5648-B113-F38D05979CFF}"/>
              </a:ext>
            </a:extLst>
          </p:cNvPr>
          <p:cNvSpPr>
            <a:spLocks noGrp="1"/>
          </p:cNvSpPr>
          <p:nvPr>
            <p:ph type="body" sz="quarter" idx="10"/>
          </p:nvPr>
        </p:nvSpPr>
        <p:spPr>
          <a:xfrm>
            <a:off x="1547664" y="153958"/>
            <a:ext cx="6120680" cy="576064"/>
          </a:xfrm>
        </p:spPr>
        <p:txBody>
          <a:bodyPr/>
          <a:lstStyle/>
          <a:p>
            <a:r>
              <a:rPr lang="en-US" altLang="ko-KR" dirty="0"/>
              <a:t>What is </a:t>
            </a:r>
            <a:endParaRPr lang="ko-KR" altLang="en-US" dirty="0"/>
          </a:p>
        </p:txBody>
      </p:sp>
      <p:pic>
        <p:nvPicPr>
          <p:cNvPr id="6" name="Picture 5">
            <a:extLst>
              <a:ext uri="{FF2B5EF4-FFF2-40B4-BE49-F238E27FC236}">
                <a16:creationId xmlns:a16="http://schemas.microsoft.com/office/drawing/2014/main" id="{B7EAB7E1-F3A6-F24D-9728-9E7A82B7D28C}"/>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3059832" y="-553620"/>
            <a:ext cx="2526928" cy="1991219"/>
          </a:xfrm>
          <a:prstGeom prst="rect">
            <a:avLst/>
          </a:prstGeom>
          <a:ln>
            <a:noFill/>
          </a:ln>
          <a:effectLst>
            <a:outerShdw blurRad="152400" dist="38100" dir="4440000" sx="106000" sy="106000" algn="ctr" rotWithShape="0">
              <a:srgbClr val="FFC000">
                <a:alpha val="46000"/>
              </a:srgbClr>
            </a:outerShdw>
          </a:effectLst>
        </p:spPr>
      </p:pic>
      <p:sp>
        <p:nvSpPr>
          <p:cNvPr id="7" name="TextBox 6">
            <a:extLst>
              <a:ext uri="{FF2B5EF4-FFF2-40B4-BE49-F238E27FC236}">
                <a16:creationId xmlns:a16="http://schemas.microsoft.com/office/drawing/2014/main" id="{1A1643A4-655B-F14A-9A7A-6E47D063FB26}"/>
              </a:ext>
            </a:extLst>
          </p:cNvPr>
          <p:cNvSpPr txBox="1">
            <a:spLocks/>
          </p:cNvSpPr>
          <p:nvPr/>
        </p:nvSpPr>
        <p:spPr>
          <a:xfrm>
            <a:off x="1331640" y="1427535"/>
            <a:ext cx="6153360" cy="2808312"/>
          </a:xfrm>
          <a:prstGeom prst="rect">
            <a:avLst/>
          </a:prstGeom>
          <a:solidFill>
            <a:srgbClr val="363636"/>
          </a:solidFill>
        </p:spPr>
        <p:txBody>
          <a:bodyPr wrap="square" rtlCol="0">
            <a:noAutofit/>
          </a:bodyPr>
          <a:lstStyle/>
          <a:p>
            <a:endParaRPr lang="en-US" dirty="0">
              <a:solidFill>
                <a:schemeClr val="bg1">
                  <a:lumMod val="85000"/>
                </a:schemeClr>
              </a:solidFill>
            </a:endParaRPr>
          </a:p>
          <a:p>
            <a:pPr marL="285750" indent="-285750">
              <a:buFont typeface="Arial" panose="020B0604020202020204" pitchFamily="34" charset="0"/>
              <a:buChar char="•"/>
            </a:pPr>
            <a:r>
              <a:rPr lang="en-US" dirty="0">
                <a:solidFill>
                  <a:schemeClr val="bg1">
                    <a:lumMod val="85000"/>
                  </a:schemeClr>
                </a:solidFill>
              </a:rPr>
              <a:t>Underlying crypto currency</a:t>
            </a:r>
          </a:p>
          <a:p>
            <a:pPr marL="285750" indent="-285750">
              <a:buFont typeface="Arial" panose="020B0604020202020204" pitchFamily="34" charset="0"/>
              <a:buChar char="•"/>
            </a:pPr>
            <a:endParaRPr lang="en-US" dirty="0">
              <a:solidFill>
                <a:schemeClr val="bg1">
                  <a:lumMod val="85000"/>
                </a:schemeClr>
              </a:solidFill>
            </a:endParaRPr>
          </a:p>
          <a:p>
            <a:pPr marL="285750" indent="-285750">
              <a:buFont typeface="Arial" panose="020B0604020202020204" pitchFamily="34" charset="0"/>
              <a:buChar char="•"/>
            </a:pPr>
            <a:r>
              <a:rPr lang="en-US" dirty="0">
                <a:solidFill>
                  <a:schemeClr val="bg1">
                    <a:lumMod val="85000"/>
                  </a:schemeClr>
                </a:solidFill>
              </a:rPr>
              <a:t>EOA vs smart contracts</a:t>
            </a:r>
          </a:p>
          <a:p>
            <a:endParaRPr lang="en-US" dirty="0">
              <a:solidFill>
                <a:schemeClr val="bg1">
                  <a:lumMod val="85000"/>
                </a:schemeClr>
              </a:solidFill>
            </a:endParaRPr>
          </a:p>
          <a:p>
            <a:pPr marL="285750" indent="-285750">
              <a:buFont typeface="Arial" panose="020B0604020202020204" pitchFamily="34" charset="0"/>
              <a:buChar char="•"/>
            </a:pPr>
            <a:r>
              <a:rPr lang="en-US" dirty="0">
                <a:solidFill>
                  <a:schemeClr val="bg1">
                    <a:lumMod val="85000"/>
                  </a:schemeClr>
                </a:solidFill>
              </a:rPr>
              <a:t>EVM</a:t>
            </a:r>
          </a:p>
          <a:p>
            <a:endParaRPr lang="en-US" dirty="0">
              <a:solidFill>
                <a:schemeClr val="bg1">
                  <a:lumMod val="85000"/>
                </a:schemeClr>
              </a:solidFill>
            </a:endParaRPr>
          </a:p>
        </p:txBody>
      </p:sp>
    </p:spTree>
    <p:extLst>
      <p:ext uri="{BB962C8B-B14F-4D97-AF65-F5344CB8AC3E}">
        <p14:creationId xmlns:p14="http://schemas.microsoft.com/office/powerpoint/2010/main" val="375841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What are smart contracts?</a:t>
            </a:r>
            <a:endParaRPr lang="ko-KR" altLang="en-US" dirty="0"/>
          </a:p>
        </p:txBody>
      </p:sp>
      <p:sp>
        <p:nvSpPr>
          <p:cNvPr id="3" name="TextBox 2"/>
          <p:cNvSpPr txBox="1"/>
          <p:nvPr/>
        </p:nvSpPr>
        <p:spPr>
          <a:xfrm>
            <a:off x="1970708" y="1197160"/>
            <a:ext cx="1816230" cy="338554"/>
          </a:xfrm>
          <a:prstGeom prst="rect">
            <a:avLst/>
          </a:prstGeom>
          <a:solidFill>
            <a:schemeClr val="accent2"/>
          </a:solidFill>
        </p:spPr>
        <p:txBody>
          <a:bodyPr wrap="square" rtlCol="0">
            <a:spAutoFit/>
          </a:bodyPr>
          <a:lstStyle/>
          <a:p>
            <a:pPr algn="ctr"/>
            <a:endParaRPr lang="ko-KR" altLang="en-US" sz="1600" b="1" dirty="0">
              <a:solidFill>
                <a:srgbClr val="444342"/>
              </a:solidFill>
              <a:cs typeface="Arial" pitchFamily="34" charset="0"/>
            </a:endParaRPr>
          </a:p>
        </p:txBody>
      </p:sp>
      <p:sp>
        <p:nvSpPr>
          <p:cNvPr id="4" name="Rectangle 3"/>
          <p:cNvSpPr/>
          <p:nvPr/>
        </p:nvSpPr>
        <p:spPr>
          <a:xfrm>
            <a:off x="2878823"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2987824" y="2247349"/>
            <a:ext cx="5688632" cy="2677656"/>
          </a:xfrm>
          <a:prstGeom prst="rect">
            <a:avLst/>
          </a:prstGeom>
          <a:noFill/>
        </p:spPr>
        <p:txBody>
          <a:bodyPr wrap="square" rtlCol="0">
            <a:spAutoFit/>
          </a:bodyPr>
          <a:lstStyle/>
          <a:p>
            <a:r>
              <a:rPr lang="en-US" sz="1400" i="1" dirty="0">
                <a:solidFill>
                  <a:schemeClr val="bg1"/>
                </a:solidFill>
                <a:latin typeface="+mj-lt"/>
              </a:rPr>
              <a:t>A smart contract is a set of promises, specified in digital form, </a:t>
            </a:r>
          </a:p>
          <a:p>
            <a:r>
              <a:rPr lang="en-US" sz="1400" i="1" dirty="0">
                <a:solidFill>
                  <a:schemeClr val="bg1"/>
                </a:solidFill>
                <a:latin typeface="+mj-lt"/>
              </a:rPr>
              <a:t>including protocols within which the parties perform on these </a:t>
            </a:r>
          </a:p>
          <a:p>
            <a:r>
              <a:rPr lang="en-US" sz="1400" i="1" dirty="0">
                <a:solidFill>
                  <a:schemeClr val="bg1"/>
                </a:solidFill>
                <a:latin typeface="+mj-lt"/>
              </a:rPr>
              <a:t>promises — Nick Szabo, 1996</a:t>
            </a:r>
            <a:endParaRPr lang="en-US" altLang="ko-KR" sz="1400" dirty="0">
              <a:solidFill>
                <a:schemeClr val="bg1"/>
              </a:solidFill>
              <a:latin typeface="+mj-lt"/>
              <a:cs typeface="Arial" pitchFamily="34" charset="0"/>
            </a:endParaRPr>
          </a:p>
          <a:p>
            <a:endParaRPr lang="en-US" altLang="ko-KR" sz="1400" dirty="0">
              <a:solidFill>
                <a:schemeClr val="bg1"/>
              </a:solidFill>
              <a:latin typeface="+mj-lt"/>
              <a:cs typeface="Arial" pitchFamily="34" charset="0"/>
            </a:endParaRPr>
          </a:p>
          <a:p>
            <a:r>
              <a:rPr lang="en-US" altLang="ko-KR" sz="1400" dirty="0">
                <a:solidFill>
                  <a:schemeClr val="bg1"/>
                </a:solidFill>
                <a:latin typeface="+mj-lt"/>
                <a:cs typeface="Arial" pitchFamily="34" charset="0"/>
              </a:rPr>
              <a:t>Smart contracts are Immutable-code based accounts on the Ethereum Block-chain.</a:t>
            </a:r>
          </a:p>
          <a:p>
            <a:endParaRPr lang="en-US" altLang="ko-KR" sz="1200" dirty="0">
              <a:solidFill>
                <a:schemeClr val="bg1"/>
              </a:solidFill>
              <a:cs typeface="Arial" pitchFamily="34" charset="0"/>
            </a:endParaRP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p:txBody>
      </p:sp>
      <p:pic>
        <p:nvPicPr>
          <p:cNvPr id="7" name="Picture 6">
            <a:extLst>
              <a:ext uri="{FF2B5EF4-FFF2-40B4-BE49-F238E27FC236}">
                <a16:creationId xmlns:a16="http://schemas.microsoft.com/office/drawing/2014/main" id="{A4EA605E-A646-784F-BB6A-0555B8B5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30" y="915566"/>
            <a:ext cx="2536422" cy="1348818"/>
          </a:xfrm>
          <a:prstGeom prst="rect">
            <a:avLst/>
          </a:prstGeom>
        </p:spPr>
      </p:pic>
    </p:spTree>
    <p:extLst>
      <p:ext uri="{BB962C8B-B14F-4D97-AF65-F5344CB8AC3E}">
        <p14:creationId xmlns:p14="http://schemas.microsoft.com/office/powerpoint/2010/main" val="1497650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What are smart contracts?</a:t>
            </a:r>
            <a:endParaRPr lang="ko-KR" altLang="en-US" dirty="0"/>
          </a:p>
        </p:txBody>
      </p:sp>
      <p:sp>
        <p:nvSpPr>
          <p:cNvPr id="3" name="TextBox 2"/>
          <p:cNvSpPr txBox="1"/>
          <p:nvPr/>
        </p:nvSpPr>
        <p:spPr>
          <a:xfrm>
            <a:off x="1970708" y="1197160"/>
            <a:ext cx="1816230" cy="338554"/>
          </a:xfrm>
          <a:prstGeom prst="rect">
            <a:avLst/>
          </a:prstGeom>
          <a:solidFill>
            <a:schemeClr val="accent2"/>
          </a:solidFill>
        </p:spPr>
        <p:txBody>
          <a:bodyPr wrap="square" rtlCol="0">
            <a:spAutoFit/>
          </a:bodyPr>
          <a:lstStyle/>
          <a:p>
            <a:pPr algn="ctr"/>
            <a:endParaRPr lang="ko-KR" altLang="en-US" sz="1600" b="1" dirty="0">
              <a:solidFill>
                <a:srgbClr val="444342"/>
              </a:solidFill>
              <a:cs typeface="Arial" pitchFamily="34" charset="0"/>
            </a:endParaRPr>
          </a:p>
        </p:txBody>
      </p:sp>
      <p:sp>
        <p:nvSpPr>
          <p:cNvPr id="4" name="Rectangle 3"/>
          <p:cNvSpPr/>
          <p:nvPr/>
        </p:nvSpPr>
        <p:spPr>
          <a:xfrm>
            <a:off x="2878823"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3275856" y="2277778"/>
            <a:ext cx="5472608" cy="2308324"/>
          </a:xfrm>
          <a:prstGeom prst="rect">
            <a:avLst/>
          </a:prstGeom>
          <a:noFill/>
        </p:spPr>
        <p:txBody>
          <a:bodyPr wrap="square" rtlCol="0">
            <a:spAutoFit/>
          </a:bodyPr>
          <a:lstStyle/>
          <a:p>
            <a:r>
              <a:rPr lang="en-US" altLang="ko-KR" sz="1200" dirty="0">
                <a:solidFill>
                  <a:schemeClr val="bg1"/>
                </a:solidFill>
                <a:cs typeface="Arial" pitchFamily="34" charset="0"/>
              </a:rPr>
              <a:t>Each smart contract account holds:</a:t>
            </a:r>
          </a:p>
          <a:p>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Ether balance</a:t>
            </a:r>
          </a:p>
          <a:p>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Storage</a:t>
            </a:r>
          </a:p>
          <a:p>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EVM byte code and underlying Application Binary Interface (ABI) </a:t>
            </a:r>
          </a:p>
          <a:p>
            <a:endParaRPr lang="en-US" sz="1200" dirty="0">
              <a:solidFill>
                <a:schemeClr val="bg1"/>
              </a:solidFill>
              <a:cs typeface="Arial" pitchFamily="34" charset="0"/>
            </a:endParaRPr>
          </a:p>
          <a:p>
            <a:r>
              <a:rPr lang="en-US" sz="1200" dirty="0">
                <a:solidFill>
                  <a:schemeClr val="bg1"/>
                </a:solidFill>
                <a:cs typeface="Arial" pitchFamily="34" charset="0"/>
              </a:rPr>
              <a:t>Smart contracts can send transactions to other smart contracts and to EOAs, and deploy new contracts.</a:t>
            </a:r>
          </a:p>
          <a:p>
            <a:endParaRPr lang="en-US" sz="1200" dirty="0">
              <a:solidFill>
                <a:schemeClr val="bg1"/>
              </a:solidFill>
              <a:cs typeface="Arial" pitchFamily="34" charset="0"/>
            </a:endParaRPr>
          </a:p>
          <a:p>
            <a:endParaRPr lang="en-US" altLang="ko-KR" sz="1200" dirty="0">
              <a:solidFill>
                <a:schemeClr val="bg1"/>
              </a:solidFill>
              <a:cs typeface="Arial" pitchFamily="34" charset="0"/>
            </a:endParaRPr>
          </a:p>
        </p:txBody>
      </p:sp>
      <p:pic>
        <p:nvPicPr>
          <p:cNvPr id="7" name="Picture 6">
            <a:extLst>
              <a:ext uri="{FF2B5EF4-FFF2-40B4-BE49-F238E27FC236}">
                <a16:creationId xmlns:a16="http://schemas.microsoft.com/office/drawing/2014/main" id="{A4EA605E-A646-784F-BB6A-0555B8B5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30" y="915566"/>
            <a:ext cx="2536422" cy="1348818"/>
          </a:xfrm>
          <a:prstGeom prst="rect">
            <a:avLst/>
          </a:prstGeom>
        </p:spPr>
      </p:pic>
    </p:spTree>
    <p:extLst>
      <p:ext uri="{BB962C8B-B14F-4D97-AF65-F5344CB8AC3E}">
        <p14:creationId xmlns:p14="http://schemas.microsoft.com/office/powerpoint/2010/main" val="9154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altLang="ko-KR" sz="2400" b="1" dirty="0"/>
              <a:t> Package tracking </a:t>
            </a:r>
            <a:endParaRPr lang="he-IL" sz="2400" dirty="0"/>
          </a:p>
        </p:txBody>
      </p:sp>
      <p:sp>
        <p:nvSpPr>
          <p:cNvPr id="3" name="מלבן 2"/>
          <p:cNvSpPr/>
          <p:nvPr/>
        </p:nvSpPr>
        <p:spPr>
          <a:xfrm>
            <a:off x="1907704" y="1203598"/>
            <a:ext cx="6840760"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Global online retail sales are growing and are estimated to</a:t>
            </a:r>
          </a:p>
          <a:p>
            <a:r>
              <a:rPr lang="en-US" dirty="0">
                <a:solidFill>
                  <a:schemeClr val="bg1"/>
                </a:solidFill>
              </a:rPr>
              <a:t>      reach 8.8% of total retail spending.</a:t>
            </a:r>
          </a:p>
          <a:p>
            <a:endParaRPr lang="en-US" dirty="0">
              <a:solidFill>
                <a:schemeClr val="bg1"/>
              </a:solidFill>
            </a:endParaRPr>
          </a:p>
          <a:p>
            <a:pPr marL="342900" indent="-342900">
              <a:buFont typeface="Arial" panose="020B0604020202020204" pitchFamily="34" charset="0"/>
              <a:buChar char="•"/>
            </a:pPr>
            <a:r>
              <a:rPr lang="en-US" dirty="0">
                <a:solidFill>
                  <a:schemeClr val="bg1"/>
                </a:solidFill>
              </a:rPr>
              <a:t>Billions of packages are being shipped around the world every year.</a:t>
            </a:r>
            <a:endParaRPr lang="he-IL" dirty="0">
              <a:solidFill>
                <a:schemeClr val="bg1"/>
              </a:solidFill>
            </a:endParaRPr>
          </a:p>
          <a:p>
            <a:endParaRPr lang="en-US" altLang="ko-KR" b="1" dirty="0">
              <a:solidFill>
                <a:schemeClr val="tx1">
                  <a:lumMod val="75000"/>
                  <a:lumOff val="25000"/>
                </a:schemeClr>
              </a:solidFill>
              <a:cs typeface="Arial" pitchFamily="34" charset="0"/>
            </a:endParaRPr>
          </a:p>
          <a:p>
            <a:r>
              <a:rPr lang="en-US" altLang="ko-KR" b="1" dirty="0">
                <a:solidFill>
                  <a:schemeClr val="accent2"/>
                </a:solidFill>
                <a:cs typeface="Arial" pitchFamily="34" charset="0"/>
              </a:rPr>
              <a:t>Every shipment involves built in risks for all parties involved, from the moment the package is shipped by the vendor, through delivery by the carrier, until it reaches the buyer </a:t>
            </a:r>
            <a:endParaRPr lang="en-US" altLang="ko-KR"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0522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Risks</a:t>
            </a:r>
            <a:endParaRPr lang="he-IL" dirty="0"/>
          </a:p>
        </p:txBody>
      </p:sp>
      <p:sp>
        <p:nvSpPr>
          <p:cNvPr id="3" name="מלבן 2"/>
          <p:cNvSpPr/>
          <p:nvPr/>
        </p:nvSpPr>
        <p:spPr>
          <a:xfrm>
            <a:off x="2096852" y="1347614"/>
            <a:ext cx="6750496" cy="2862322"/>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Lost/stolen package</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Fraud</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Dissatisfied clients</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Multiple carriers</a:t>
            </a:r>
          </a:p>
          <a:p>
            <a:endParaRPr lang="en-US" dirty="0">
              <a:solidFill>
                <a:schemeClr val="bg1"/>
              </a:solidFill>
            </a:endParaRPr>
          </a:p>
          <a:p>
            <a:pPr marL="342900" indent="-342900"/>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95326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Requirements</a:t>
            </a:r>
            <a:endParaRPr lang="he-IL" dirty="0"/>
          </a:p>
        </p:txBody>
      </p:sp>
      <p:sp>
        <p:nvSpPr>
          <p:cNvPr id="3" name="מלבן 2"/>
          <p:cNvSpPr/>
          <p:nvPr/>
        </p:nvSpPr>
        <p:spPr>
          <a:xfrm>
            <a:off x="1997521" y="1347614"/>
            <a:ext cx="6696744" cy="3293209"/>
          </a:xfrm>
          <a:prstGeom prst="rect">
            <a:avLst/>
          </a:prstGeom>
        </p:spPr>
        <p:txBody>
          <a:bodyPr wrap="square">
            <a:spAutoFit/>
          </a:bodyPr>
          <a:lstStyle/>
          <a:p>
            <a:r>
              <a:rPr lang="en-US" sz="1600" dirty="0">
                <a:solidFill>
                  <a:schemeClr val="bg1"/>
                </a:solidFill>
              </a:rPr>
              <a:t>There is a need for a smart package tracking system that provides </a:t>
            </a:r>
          </a:p>
          <a:p>
            <a:r>
              <a:rPr lang="en-US" sz="1600" dirty="0">
                <a:solidFill>
                  <a:schemeClr val="bg1"/>
                </a:solidFill>
              </a:rPr>
              <a:t>solution for all the stakeholders in the shipment process, and will be:</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Trustless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Deterministic</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Secure </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Easy to use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Affordable </a:t>
            </a:r>
          </a:p>
          <a:p>
            <a:endParaRPr lang="en-US" sz="1600" dirty="0"/>
          </a:p>
        </p:txBody>
      </p:sp>
    </p:spTree>
    <p:extLst>
      <p:ext uri="{BB962C8B-B14F-4D97-AF65-F5344CB8AC3E}">
        <p14:creationId xmlns:p14="http://schemas.microsoft.com/office/powerpoint/2010/main" val="219301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3" name="מלבן 2"/>
          <p:cNvSpPr/>
          <p:nvPr/>
        </p:nvSpPr>
        <p:spPr>
          <a:xfrm>
            <a:off x="1880828" y="915566"/>
            <a:ext cx="7182544" cy="3231654"/>
          </a:xfrm>
          <a:prstGeom prst="rect">
            <a:avLst/>
          </a:prstGeom>
        </p:spPr>
        <p:txBody>
          <a:bodyPr wrap="square">
            <a:spAutoFit/>
          </a:bodyPr>
          <a:lstStyle/>
          <a:p>
            <a:r>
              <a:rPr lang="en-US" sz="1600" dirty="0">
                <a:solidFill>
                  <a:schemeClr val="bg1"/>
                </a:solidFill>
              </a:rPr>
              <a:t>Decentralized Application (DApp) does not belong to a single provider or </a:t>
            </a:r>
          </a:p>
          <a:p>
            <a:r>
              <a:rPr lang="en-US" sz="1600" dirty="0">
                <a:solidFill>
                  <a:schemeClr val="bg1"/>
                </a:solidFill>
              </a:rPr>
              <a:t>server, but the whole stack are deployed and operated in a </a:t>
            </a:r>
          </a:p>
          <a:p>
            <a:r>
              <a:rPr lang="en-US" sz="1600" dirty="0">
                <a:solidFill>
                  <a:schemeClr val="bg1"/>
                </a:solidFill>
              </a:rPr>
              <a:t>distributed fashion on a peer-to-peer network.</a:t>
            </a:r>
          </a:p>
          <a:p>
            <a:endParaRPr lang="en-US" sz="1600" dirty="0">
              <a:solidFill>
                <a:schemeClr val="bg1"/>
              </a:solidFill>
            </a:endParaRPr>
          </a:p>
          <a:p>
            <a:r>
              <a:rPr lang="en-US" sz="1600" dirty="0">
                <a:solidFill>
                  <a:schemeClr val="bg1"/>
                </a:solidFill>
              </a:rPr>
              <a:t>It is a </a:t>
            </a:r>
            <a:r>
              <a:rPr lang="en-US" dirty="0">
                <a:solidFill>
                  <a:schemeClr val="accent2"/>
                </a:solidFill>
              </a:rPr>
              <a:t>smart contract wrapped in a front end UI,</a:t>
            </a:r>
            <a:r>
              <a:rPr lang="en-US" sz="1600" dirty="0">
                <a:solidFill>
                  <a:srgbClr val="FF0000"/>
                </a:solidFill>
              </a:rPr>
              <a:t> </a:t>
            </a:r>
            <a:r>
              <a:rPr lang="en-US" sz="1600" dirty="0">
                <a:solidFill>
                  <a:schemeClr val="bg1"/>
                </a:solidFill>
              </a:rPr>
              <a:t>that will provide users:</a:t>
            </a:r>
          </a:p>
          <a:p>
            <a:endParaRPr lang="en-US" sz="1600" dirty="0">
              <a:solidFill>
                <a:schemeClr val="bg1"/>
              </a:solidFill>
            </a:endParaRPr>
          </a:p>
          <a:p>
            <a:pPr marL="285750" indent="-285750">
              <a:buFont typeface="Arial" panose="020B0604020202020204" pitchFamily="34" charset="0"/>
              <a:buChar char="•"/>
            </a:pPr>
            <a:r>
              <a:rPr lang="en-US" dirty="0">
                <a:solidFill>
                  <a:schemeClr val="bg1"/>
                </a:solidFill>
              </a:rPr>
              <a:t>Resiliancy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Transperncy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Decetralization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4677812"/>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5493</TotalTime>
  <Words>1129</Words>
  <Application>Microsoft Macintosh PowerPoint</Application>
  <PresentationFormat>On-screen Show (16:9)</PresentationFormat>
  <Paragraphs>245</Paragraphs>
  <Slides>27</Slides>
  <Notes>10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27</vt:i4>
      </vt:variant>
    </vt:vector>
  </HeadingPairs>
  <TitlesOfParts>
    <vt:vector size="34" baseType="lpstr">
      <vt:lpstr>Arial Unicode MS</vt:lpstr>
      <vt:lpstr>맑은 고딕</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Yuval Kurtser</cp:lastModifiedBy>
  <cp:revision>149</cp:revision>
  <dcterms:created xsi:type="dcterms:W3CDTF">2016-12-05T23:26:54Z</dcterms:created>
  <dcterms:modified xsi:type="dcterms:W3CDTF">2018-08-26T18:53:32Z</dcterms:modified>
</cp:coreProperties>
</file>